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49" r:id="rId3"/>
  </p:sldMasterIdLst>
  <p:notesMasterIdLst>
    <p:notesMasterId r:id="rId25"/>
  </p:notesMasterIdLst>
  <p:handoutMasterIdLst>
    <p:handoutMasterId r:id="rId26"/>
  </p:handoutMasterIdLst>
  <p:sldIdLst>
    <p:sldId id="483" r:id="rId4"/>
    <p:sldId id="508" r:id="rId5"/>
    <p:sldId id="509" r:id="rId6"/>
    <p:sldId id="510" r:id="rId7"/>
    <p:sldId id="511" r:id="rId8"/>
    <p:sldId id="521" r:id="rId9"/>
    <p:sldId id="513" r:id="rId10"/>
    <p:sldId id="514" r:id="rId11"/>
    <p:sldId id="515" r:id="rId12"/>
    <p:sldId id="516" r:id="rId13"/>
    <p:sldId id="517" r:id="rId14"/>
    <p:sldId id="518" r:id="rId15"/>
    <p:sldId id="519" r:id="rId16"/>
    <p:sldId id="498" r:id="rId17"/>
    <p:sldId id="493" r:id="rId18"/>
    <p:sldId id="504" r:id="rId19"/>
    <p:sldId id="520" r:id="rId20"/>
    <p:sldId id="489" r:id="rId21"/>
    <p:sldId id="490" r:id="rId22"/>
    <p:sldId id="502" r:id="rId23"/>
    <p:sldId id="370"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8" autoAdjust="0"/>
    <p:restoredTop sz="81151" autoAdjust="0"/>
  </p:normalViewPr>
  <p:slideViewPr>
    <p:cSldViewPr snapToGrid="0">
      <p:cViewPr>
        <p:scale>
          <a:sx n="75" d="100"/>
          <a:sy n="75" d="100"/>
        </p:scale>
        <p:origin x="-20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
    </p:cViewPr>
  </p:sorterViewPr>
  <p:notesViewPr>
    <p:cSldViewPr snapToGrid="0">
      <p:cViewPr varScale="1">
        <p:scale>
          <a:sx n="66" d="100"/>
          <a:sy n="66" d="100"/>
        </p:scale>
        <p:origin x="-2742"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noFill/>
          </c:spPr>
          <c:invertIfNegative val="0"/>
          <c:dLbls>
            <c:dLbl>
              <c:idx val="2"/>
              <c:layout>
                <c:manualLayout>
                  <c:x val="1.37885337862179E-2"/>
                  <c:y val="0"/>
                </c:manualLayout>
              </c:layout>
              <c:dLblPos val="ctr"/>
              <c:showLegendKey val="0"/>
              <c:showVal val="1"/>
              <c:showCatName val="0"/>
              <c:showSerName val="0"/>
              <c:showPercent val="0"/>
              <c:showBubbleSize val="0"/>
            </c:dLbl>
            <c:dLbl>
              <c:idx val="3"/>
              <c:layout>
                <c:manualLayout>
                  <c:x val="2.59945447995471E-2"/>
                  <c:y val="-3.1746031746032301E-3"/>
                </c:manualLayout>
              </c:layout>
              <c:dLblPos val="ctr"/>
              <c:showLegendKey val="0"/>
              <c:showVal val="1"/>
              <c:showCatName val="0"/>
              <c:showSerName val="0"/>
              <c:showPercent val="0"/>
              <c:showBubbleSize val="0"/>
            </c:dLbl>
            <c:dLbl>
              <c:idx val="4"/>
              <c:layout>
                <c:manualLayout>
                  <c:x val="2.2117749987133999E-2"/>
                  <c:y val="0"/>
                </c:manualLayout>
              </c:layout>
              <c:dLblPos val="ctr"/>
              <c:showLegendKey val="0"/>
              <c:showVal val="1"/>
              <c:showCatName val="0"/>
              <c:showSerName val="0"/>
              <c:showPercent val="0"/>
              <c:showBubbleSize val="0"/>
            </c:dLbl>
            <c:dLbl>
              <c:idx val="5"/>
              <c:layout>
                <c:manualLayout>
                  <c:x val="3.4063995677011003E-2"/>
                  <c:y val="0"/>
                </c:manualLayout>
              </c:layout>
              <c:dLblPos val="ctr"/>
              <c:showLegendKey val="0"/>
              <c:showVal val="1"/>
              <c:showCatName val="0"/>
              <c:showSerName val="0"/>
              <c:showPercent val="0"/>
              <c:showBubbleSize val="0"/>
            </c:dLbl>
            <c:dLbl>
              <c:idx val="6"/>
              <c:layout>
                <c:manualLayout>
                  <c:x val="4.2174103237095403E-2"/>
                  <c:y val="-3.1746031746031698E-3"/>
                </c:manualLayout>
              </c:layout>
              <c:dLblPos val="ctr"/>
              <c:showLegendKey val="0"/>
              <c:showVal val="1"/>
              <c:showCatName val="0"/>
              <c:showSerName val="0"/>
              <c:showPercent val="0"/>
              <c:showBubbleSize val="0"/>
            </c:dLbl>
            <c:dLbl>
              <c:idx val="7"/>
              <c:layout>
                <c:manualLayout>
                  <c:x val="4.7359502856260699E-2"/>
                  <c:y val="0"/>
                </c:manualLayout>
              </c:layout>
              <c:dLblPos val="ctr"/>
              <c:showLegendKey val="0"/>
              <c:showVal val="1"/>
              <c:showCatName val="0"/>
              <c:showSerName val="0"/>
              <c:showPercent val="0"/>
              <c:showBubbleSize val="0"/>
            </c:dLbl>
            <c:txPr>
              <a:bodyPr/>
              <a:lstStyle/>
              <a:p>
                <a:pPr>
                  <a:defRPr>
                    <a:solidFill>
                      <a:schemeClr val="bg1"/>
                    </a:solidFill>
                  </a:defRPr>
                </a:pPr>
                <a:endParaRPr lang="en-US"/>
              </a:p>
            </c:txPr>
            <c:dLblPos val="inBase"/>
            <c:showLegendKey val="0"/>
            <c:showVal val="1"/>
            <c:showCatName val="0"/>
            <c:showSerName val="0"/>
            <c:showPercent val="0"/>
            <c:showBubbleSize val="0"/>
            <c:showLeaderLines val="0"/>
          </c:dLbls>
          <c:cat>
            <c:strRef>
              <c:f>'[Chart in Microsoft PowerPoint]DCPcost'!$L$12:$L$19</c:f>
              <c:strCache>
                <c:ptCount val="8"/>
                <c:pt idx="0">
                  <c:v>Mexico12</c:v>
                </c:pt>
                <c:pt idx="1">
                  <c:v>Indonesia12</c:v>
                </c:pt>
                <c:pt idx="2">
                  <c:v>Russia12</c:v>
                </c:pt>
                <c:pt idx="3">
                  <c:v>Italy13</c:v>
                </c:pt>
                <c:pt idx="4">
                  <c:v>Colombia13</c:v>
                </c:pt>
                <c:pt idx="5">
                  <c:v>Philippines11</c:v>
                </c:pt>
                <c:pt idx="6">
                  <c:v>Nigeria10</c:v>
                </c:pt>
                <c:pt idx="7">
                  <c:v>SEE11</c:v>
                </c:pt>
              </c:strCache>
            </c:strRef>
          </c:cat>
          <c:val>
            <c:numRef>
              <c:f>'[Chart in Microsoft PowerPoint]DCPcost'!$M$12:$M$19</c:f>
              <c:numCache>
                <c:formatCode>0</c:formatCode>
                <c:ptCount val="8"/>
                <c:pt idx="0">
                  <c:v>17.64661954747806</c:v>
                </c:pt>
                <c:pt idx="1">
                  <c:v>32.015075569754053</c:v>
                </c:pt>
                <c:pt idx="2">
                  <c:v>39.989761653204283</c:v>
                </c:pt>
                <c:pt idx="3">
                  <c:v>45.132126440484122</c:v>
                </c:pt>
                <c:pt idx="4">
                  <c:v>68.153166734977333</c:v>
                </c:pt>
                <c:pt idx="5">
                  <c:v>94.244113157664628</c:v>
                </c:pt>
                <c:pt idx="6">
                  <c:v>94.599176150806727</c:v>
                </c:pt>
                <c:pt idx="7">
                  <c:v>110.1871147510173</c:v>
                </c:pt>
              </c:numCache>
            </c:numRef>
          </c:val>
        </c:ser>
        <c:ser>
          <c:idx val="1"/>
          <c:order val="1"/>
          <c:spPr>
            <a:solidFill>
              <a:schemeClr val="accent1">
                <a:lumMod val="50000"/>
              </a:schemeClr>
            </a:solidFill>
          </c:spPr>
          <c:invertIfNegative val="0"/>
          <c:cat>
            <c:strRef>
              <c:f>'[Chart in Microsoft PowerPoint]DCPcost'!$L$12:$L$19</c:f>
              <c:strCache>
                <c:ptCount val="8"/>
                <c:pt idx="0">
                  <c:v>Mexico12</c:v>
                </c:pt>
                <c:pt idx="1">
                  <c:v>Indonesia12</c:v>
                </c:pt>
                <c:pt idx="2">
                  <c:v>Russia12</c:v>
                </c:pt>
                <c:pt idx="3">
                  <c:v>Italy13</c:v>
                </c:pt>
                <c:pt idx="4">
                  <c:v>Colombia13</c:v>
                </c:pt>
                <c:pt idx="5">
                  <c:v>Philippines11</c:v>
                </c:pt>
                <c:pt idx="6">
                  <c:v>Nigeria10</c:v>
                </c:pt>
                <c:pt idx="7">
                  <c:v>SEE11</c:v>
                </c:pt>
              </c:strCache>
            </c:strRef>
          </c:cat>
          <c:val>
            <c:numRef>
              <c:f>'[Chart in Microsoft PowerPoint]DCPcost'!$N$12:$N$19</c:f>
              <c:numCache>
                <c:formatCode>0</c:formatCode>
                <c:ptCount val="8"/>
                <c:pt idx="0">
                  <c:v>49.784104167402567</c:v>
                </c:pt>
                <c:pt idx="1">
                  <c:v>34.483005822222999</c:v>
                </c:pt>
                <c:pt idx="2">
                  <c:v>66.955957126967249</c:v>
                </c:pt>
                <c:pt idx="3">
                  <c:v>119.8750779065179</c:v>
                </c:pt>
                <c:pt idx="4">
                  <c:v>53.533912161109797</c:v>
                </c:pt>
                <c:pt idx="5">
                  <c:v>700.6083798822234</c:v>
                </c:pt>
                <c:pt idx="6">
                  <c:v>417.57355329753563</c:v>
                </c:pt>
                <c:pt idx="7">
                  <c:v>1056.3035734544139</c:v>
                </c:pt>
              </c:numCache>
            </c:numRef>
          </c:val>
        </c:ser>
        <c:ser>
          <c:idx val="2"/>
          <c:order val="2"/>
          <c:spPr>
            <a:gradFill>
              <a:gsLst>
                <a:gs pos="0">
                  <a:schemeClr val="accent1">
                    <a:lumMod val="75000"/>
                  </a:schemeClr>
                </a:gs>
                <a:gs pos="71000">
                  <a:schemeClr val="accent1">
                    <a:lumMod val="60000"/>
                    <a:lumOff val="40000"/>
                  </a:schemeClr>
                </a:gs>
              </a:gsLst>
              <a:lin ang="0" scaled="1"/>
            </a:gradFill>
          </c:spPr>
          <c:invertIfNegative val="0"/>
          <c:dLbls>
            <c:dLbl>
              <c:idx val="0"/>
              <c:layout>
                <c:manualLayout>
                  <c:x val="6.6666666666666693E-2"/>
                  <c:y val="0"/>
                </c:manualLayout>
              </c:layout>
              <c:tx>
                <c:rich>
                  <a:bodyPr/>
                  <a:lstStyle/>
                  <a:p>
                    <a:r>
                      <a:rPr lang="en-US"/>
                      <a:t>333</a:t>
                    </a:r>
                  </a:p>
                </c:rich>
              </c:tx>
              <c:showLegendKey val="0"/>
              <c:showVal val="1"/>
              <c:showCatName val="0"/>
              <c:showSerName val="0"/>
              <c:showPercent val="0"/>
              <c:showBubbleSize val="0"/>
            </c:dLbl>
            <c:dLbl>
              <c:idx val="1"/>
              <c:layout>
                <c:manualLayout>
                  <c:x val="3.8888888888888903E-2"/>
                  <c:y val="8.4875562720133801E-17"/>
                </c:manualLayout>
              </c:layout>
              <c:tx>
                <c:rich>
                  <a:bodyPr/>
                  <a:lstStyle/>
                  <a:p>
                    <a:r>
                      <a:rPr lang="en-US"/>
                      <a:t>131</a:t>
                    </a:r>
                  </a:p>
                </c:rich>
              </c:tx>
              <c:showLegendKey val="0"/>
              <c:showVal val="1"/>
              <c:showCatName val="0"/>
              <c:showSerName val="0"/>
              <c:showPercent val="0"/>
              <c:showBubbleSize val="0"/>
            </c:dLbl>
            <c:dLbl>
              <c:idx val="2"/>
              <c:layout>
                <c:manualLayout>
                  <c:x val="7.2222222222222299E-2"/>
                  <c:y val="-8.4875562720133801E-17"/>
                </c:manualLayout>
              </c:layout>
              <c:tx>
                <c:rich>
                  <a:bodyPr/>
                  <a:lstStyle/>
                  <a:p>
                    <a:r>
                      <a:rPr lang="en-US"/>
                      <a:t>417</a:t>
                    </a:r>
                  </a:p>
                </c:rich>
              </c:tx>
              <c:showLegendKey val="0"/>
              <c:showVal val="1"/>
              <c:showCatName val="0"/>
              <c:showSerName val="0"/>
              <c:showPercent val="0"/>
              <c:showBubbleSize val="0"/>
            </c:dLbl>
            <c:dLbl>
              <c:idx val="3"/>
              <c:layout>
                <c:manualLayout>
                  <c:x val="0.158346613109595"/>
                  <c:y val="-2.4996875390576201E-7"/>
                </c:manualLayout>
              </c:layout>
              <c:tx>
                <c:rich>
                  <a:bodyPr/>
                  <a:lstStyle/>
                  <a:p>
                    <a:r>
                      <a:rPr lang="en-US"/>
                      <a:t>966</a:t>
                    </a:r>
                  </a:p>
                </c:rich>
              </c:tx>
              <c:showLegendKey val="0"/>
              <c:showVal val="1"/>
              <c:showCatName val="0"/>
              <c:showSerName val="0"/>
              <c:showPercent val="0"/>
              <c:showBubbleSize val="0"/>
            </c:dLbl>
            <c:dLbl>
              <c:idx val="4"/>
              <c:layout>
                <c:manualLayout>
                  <c:x val="5.8333333333333397E-2"/>
                  <c:y val="0"/>
                </c:manualLayout>
              </c:layout>
              <c:tx>
                <c:rich>
                  <a:bodyPr/>
                  <a:lstStyle/>
                  <a:p>
                    <a:r>
                      <a:rPr lang="en-US"/>
                      <a:t>312</a:t>
                    </a:r>
                  </a:p>
                </c:rich>
              </c:tx>
              <c:showLegendKey val="0"/>
              <c:showVal val="1"/>
              <c:showCatName val="0"/>
              <c:showSerName val="0"/>
              <c:showPercent val="0"/>
              <c:showBubbleSize val="0"/>
            </c:dLbl>
            <c:dLbl>
              <c:idx val="5"/>
              <c:layout>
                <c:manualLayout>
                  <c:x val="7.2222222222222299E-2"/>
                  <c:y val="0"/>
                </c:manualLayout>
              </c:layout>
              <c:tx>
                <c:rich>
                  <a:bodyPr/>
                  <a:lstStyle/>
                  <a:p>
                    <a:r>
                      <a:rPr lang="en-US"/>
                      <a:t>1035</a:t>
                    </a:r>
                  </a:p>
                </c:rich>
              </c:tx>
              <c:showLegendKey val="0"/>
              <c:showVal val="1"/>
              <c:showCatName val="0"/>
              <c:showSerName val="0"/>
              <c:showPercent val="0"/>
              <c:showBubbleSize val="0"/>
            </c:dLbl>
            <c:dLbl>
              <c:idx val="6"/>
              <c:layout>
                <c:manualLayout>
                  <c:x val="0.20280423826640301"/>
                  <c:y val="-3.1746031746031698E-3"/>
                </c:manualLayout>
              </c:layout>
              <c:tx>
                <c:rich>
                  <a:bodyPr/>
                  <a:lstStyle/>
                  <a:p>
                    <a:r>
                      <a:rPr lang="en-US"/>
                      <a:t>1509</a:t>
                    </a:r>
                  </a:p>
                </c:rich>
              </c:tx>
              <c:showLegendKey val="0"/>
              <c:showVal val="1"/>
              <c:showCatName val="0"/>
              <c:showSerName val="0"/>
              <c:showPercent val="0"/>
              <c:showBubbleSize val="0"/>
            </c:dLbl>
            <c:dLbl>
              <c:idx val="7"/>
              <c:layout>
                <c:manualLayout>
                  <c:x val="0.192481112685706"/>
                  <c:y val="0"/>
                </c:manualLayout>
              </c:layout>
              <c:tx>
                <c:rich>
                  <a:bodyPr/>
                  <a:lstStyle/>
                  <a:p>
                    <a:r>
                      <a:rPr lang="en-US"/>
                      <a:t>2132</a:t>
                    </a:r>
                  </a:p>
                </c:rich>
              </c:tx>
              <c:showLegendKey val="0"/>
              <c:showVal val="1"/>
              <c:showCatName val="0"/>
              <c:showSerName val="0"/>
              <c:showPercent val="0"/>
              <c:showBubbleSize val="0"/>
            </c:dLbl>
            <c:dLbl>
              <c:idx val="8"/>
              <c:layout>
                <c:manualLayout>
                  <c:x val="4.7222222222222297E-2"/>
                  <c:y val="0"/>
                </c:manualLayout>
              </c:layout>
              <c:tx>
                <c:rich>
                  <a:bodyPr/>
                  <a:lstStyle/>
                  <a:p>
                    <a:r>
                      <a:rPr lang="en-US"/>
                      <a:t>271</a:t>
                    </a:r>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'[Chart in Microsoft PowerPoint]DCPcost'!$L$12:$L$19</c:f>
              <c:strCache>
                <c:ptCount val="8"/>
                <c:pt idx="0">
                  <c:v>Mexico12</c:v>
                </c:pt>
                <c:pt idx="1">
                  <c:v>Indonesia12</c:v>
                </c:pt>
                <c:pt idx="2">
                  <c:v>Russia12</c:v>
                </c:pt>
                <c:pt idx="3">
                  <c:v>Italy13</c:v>
                </c:pt>
                <c:pt idx="4">
                  <c:v>Colombia13</c:v>
                </c:pt>
                <c:pt idx="5">
                  <c:v>Philippines11</c:v>
                </c:pt>
                <c:pt idx="6">
                  <c:v>Nigeria10</c:v>
                </c:pt>
                <c:pt idx="7">
                  <c:v>SEE11</c:v>
                </c:pt>
              </c:strCache>
            </c:strRef>
          </c:cat>
          <c:val>
            <c:numRef>
              <c:f>'[Chart in Microsoft PowerPoint]DCPcost'!$O$12:$O$19</c:f>
              <c:numCache>
                <c:formatCode>0</c:formatCode>
                <c:ptCount val="8"/>
                <c:pt idx="0">
                  <c:v>265.62033742751538</c:v>
                </c:pt>
                <c:pt idx="1">
                  <c:v>64.968465148060901</c:v>
                </c:pt>
                <c:pt idx="2">
                  <c:v>310.92327453043839</c:v>
                </c:pt>
                <c:pt idx="3">
                  <c:v>801.31335583031478</c:v>
                </c:pt>
                <c:pt idx="4">
                  <c:v>190.30958921382211</c:v>
                </c:pt>
                <c:pt idx="5">
                  <c:v>240.41847248642429</c:v>
                </c:pt>
                <c:pt idx="6">
                  <c:v>996.92611075450066</c:v>
                </c:pt>
                <c:pt idx="7">
                  <c:v>965.57482077874158</c:v>
                </c:pt>
              </c:numCache>
            </c:numRef>
          </c:val>
        </c:ser>
        <c:dLbls>
          <c:showLegendKey val="0"/>
          <c:showVal val="0"/>
          <c:showCatName val="0"/>
          <c:showSerName val="0"/>
          <c:showPercent val="0"/>
          <c:showBubbleSize val="0"/>
        </c:dLbls>
        <c:gapWidth val="71"/>
        <c:overlap val="100"/>
        <c:axId val="242087040"/>
        <c:axId val="242088576"/>
      </c:barChart>
      <c:catAx>
        <c:axId val="242087040"/>
        <c:scaling>
          <c:orientation val="minMax"/>
        </c:scaling>
        <c:delete val="0"/>
        <c:axPos val="l"/>
        <c:majorTickMark val="out"/>
        <c:minorTickMark val="none"/>
        <c:tickLblPos val="nextTo"/>
        <c:crossAx val="242088576"/>
        <c:crosses val="autoZero"/>
        <c:auto val="1"/>
        <c:lblAlgn val="ctr"/>
        <c:lblOffset val="100"/>
        <c:noMultiLvlLbl val="0"/>
      </c:catAx>
      <c:valAx>
        <c:axId val="242088576"/>
        <c:scaling>
          <c:orientation val="minMax"/>
        </c:scaling>
        <c:delete val="0"/>
        <c:axPos val="b"/>
        <c:numFmt formatCode="0" sourceLinked="0"/>
        <c:majorTickMark val="out"/>
        <c:minorTickMark val="none"/>
        <c:tickLblPos val="nextTo"/>
        <c:crossAx val="242087040"/>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125156445557E-2"/>
          <c:y val="1.7524642015490199E-2"/>
          <c:w val="0.96328744263662902"/>
          <c:h val="0.84465370778418403"/>
        </c:manualLayout>
      </c:layout>
      <c:barChart>
        <c:barDir val="col"/>
        <c:grouping val="stacked"/>
        <c:varyColors val="0"/>
        <c:ser>
          <c:idx val="0"/>
          <c:order val="0"/>
          <c:tx>
            <c:strRef>
              <c:f>Sheet1!$B$13</c:f>
              <c:strCache>
                <c:ptCount val="1"/>
                <c:pt idx="0">
                  <c:v>Bes prcatice in Rusia</c:v>
                </c:pt>
              </c:strCache>
            </c:strRef>
          </c:tx>
          <c:spPr>
            <a:solidFill>
              <a:schemeClr val="tx2">
                <a:lumMod val="20000"/>
                <a:lumOff val="80000"/>
              </a:schemeClr>
            </a:solidFill>
          </c:spPr>
          <c:invertIfNegative val="0"/>
          <c:cat>
            <c:strRef>
              <c:f>Sheet1!$A$14:$A$16</c:f>
              <c:strCache>
                <c:ptCount val="3"/>
                <c:pt idx="0">
                  <c:v>Procedures</c:v>
                </c:pt>
                <c:pt idx="1">
                  <c:v>Time (days)</c:v>
                </c:pt>
                <c:pt idx="2">
                  <c:v>Cost (% income per capita)</c:v>
                </c:pt>
              </c:strCache>
            </c:strRef>
          </c:cat>
          <c:val>
            <c:numRef>
              <c:f>Sheet1!$B$14:$B$16</c:f>
              <c:numCache>
                <c:formatCode>General</c:formatCode>
                <c:ptCount val="3"/>
                <c:pt idx="0">
                  <c:v>103</c:v>
                </c:pt>
                <c:pt idx="1">
                  <c:v>68</c:v>
                </c:pt>
                <c:pt idx="2">
                  <c:v>46</c:v>
                </c:pt>
              </c:numCache>
            </c:numRef>
          </c:val>
        </c:ser>
        <c:ser>
          <c:idx val="1"/>
          <c:order val="1"/>
          <c:tx>
            <c:strRef>
              <c:f>Sheet1!$C$13</c:f>
              <c:strCache>
                <c:ptCount val="1"/>
                <c:pt idx="0">
                  <c:v>Global Rank</c:v>
                </c:pt>
              </c:strCache>
            </c:strRef>
          </c:tx>
          <c:spPr>
            <a:solidFill>
              <a:schemeClr val="tx2">
                <a:lumMod val="40000"/>
                <a:lumOff val="60000"/>
              </a:schemeClr>
            </a:solidFill>
          </c:spPr>
          <c:invertIfNegative val="0"/>
          <c:cat>
            <c:strRef>
              <c:f>Sheet1!$A$14:$A$16</c:f>
              <c:strCache>
                <c:ptCount val="3"/>
                <c:pt idx="0">
                  <c:v>Procedures</c:v>
                </c:pt>
                <c:pt idx="1">
                  <c:v>Time (days)</c:v>
                </c:pt>
                <c:pt idx="2">
                  <c:v>Cost (% income per capita)</c:v>
                </c:pt>
              </c:strCache>
            </c:strRef>
          </c:cat>
          <c:val>
            <c:numRef>
              <c:f>Sheet1!$C$14:$C$16</c:f>
              <c:numCache>
                <c:formatCode>General</c:formatCode>
                <c:ptCount val="3"/>
                <c:pt idx="0">
                  <c:v>78</c:v>
                </c:pt>
                <c:pt idx="1">
                  <c:v>105</c:v>
                </c:pt>
                <c:pt idx="2">
                  <c:v>67</c:v>
                </c:pt>
              </c:numCache>
            </c:numRef>
          </c:val>
        </c:ser>
        <c:dLbls>
          <c:showLegendKey val="0"/>
          <c:showVal val="0"/>
          <c:showCatName val="0"/>
          <c:showSerName val="0"/>
          <c:showPercent val="0"/>
          <c:showBubbleSize val="0"/>
        </c:dLbls>
        <c:gapWidth val="110"/>
        <c:overlap val="100"/>
        <c:axId val="246028928"/>
        <c:axId val="246034816"/>
      </c:barChart>
      <c:catAx>
        <c:axId val="246028928"/>
        <c:scaling>
          <c:orientation val="minMax"/>
        </c:scaling>
        <c:delete val="1"/>
        <c:axPos val="b"/>
        <c:majorTickMark val="out"/>
        <c:minorTickMark val="none"/>
        <c:tickLblPos val="none"/>
        <c:crossAx val="246034816"/>
        <c:crosses val="autoZero"/>
        <c:auto val="1"/>
        <c:lblAlgn val="ctr"/>
        <c:lblOffset val="100"/>
        <c:noMultiLvlLbl val="0"/>
      </c:catAx>
      <c:valAx>
        <c:axId val="246034816"/>
        <c:scaling>
          <c:orientation val="minMax"/>
        </c:scaling>
        <c:delete val="1"/>
        <c:axPos val="l"/>
        <c:numFmt formatCode="General" sourceLinked="1"/>
        <c:majorTickMark val="out"/>
        <c:minorTickMark val="none"/>
        <c:tickLblPos val="none"/>
        <c:crossAx val="246028928"/>
        <c:crosses val="autoZero"/>
        <c:crossBetween val="between"/>
      </c:val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tx2"/>
            </a:solidFill>
          </c:spPr>
          <c:invertIfNegative val="0"/>
          <c:dLbls>
            <c:dLbl>
              <c:idx val="0"/>
              <c:layout>
                <c:manualLayout>
                  <c:x val="0"/>
                  <c:y val="-9.6409602369909905E-2"/>
                </c:manualLayout>
              </c:layout>
              <c:dLblPos val="ctr"/>
              <c:showLegendKey val="0"/>
              <c:showVal val="1"/>
              <c:showCatName val="0"/>
              <c:showSerName val="0"/>
              <c:showPercent val="0"/>
              <c:showBubbleSize val="0"/>
            </c:dLbl>
            <c:dLbl>
              <c:idx val="2"/>
              <c:layout>
                <c:manualLayout>
                  <c:x val="-1.7386383066922378E-3"/>
                  <c:y val="-0.23108267376559982"/>
                </c:manualLayout>
              </c:layout>
              <c:dLblPos val="ctr"/>
              <c:showLegendKey val="0"/>
              <c:showVal val="1"/>
              <c:showCatName val="0"/>
              <c:showSerName val="0"/>
              <c:showPercent val="0"/>
              <c:showBubbleSize val="0"/>
            </c:dLbl>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dLbls>
          <c:cat>
            <c:strRef>
              <c:f>Sheet1!$C$11:$E$11</c:f>
              <c:strCache>
                <c:ptCount val="3"/>
                <c:pt idx="0">
                  <c:v>Procedures (number)</c:v>
                </c:pt>
                <c:pt idx="1">
                  <c:v>Cost (% of income per capita)</c:v>
                </c:pt>
                <c:pt idx="2">
                  <c:v>Time (days)</c:v>
                </c:pt>
              </c:strCache>
            </c:strRef>
          </c:cat>
          <c:val>
            <c:numRef>
              <c:f>Sheet1!$C$12:$E$12</c:f>
              <c:numCache>
                <c:formatCode>General</c:formatCode>
                <c:ptCount val="3"/>
                <c:pt idx="0">
                  <c:v>8</c:v>
                </c:pt>
                <c:pt idx="1">
                  <c:v>13</c:v>
                </c:pt>
                <c:pt idx="2">
                  <c:v>17</c:v>
                </c:pt>
              </c:numCache>
            </c:numRef>
          </c:val>
        </c:ser>
        <c:ser>
          <c:idx val="1"/>
          <c:order val="1"/>
          <c:spPr>
            <a:solidFill>
              <a:srgbClr val="FFC000"/>
            </a:solidFill>
          </c:spPr>
          <c:invertIfNegative val="0"/>
          <c:cat>
            <c:strRef>
              <c:f>Sheet1!$C$11:$E$11</c:f>
              <c:strCache>
                <c:ptCount val="3"/>
                <c:pt idx="0">
                  <c:v>Procedures (number)</c:v>
                </c:pt>
                <c:pt idx="1">
                  <c:v>Cost (% of income per capita)</c:v>
                </c:pt>
                <c:pt idx="2">
                  <c:v>Time (days)</c:v>
                </c:pt>
              </c:strCache>
            </c:strRef>
          </c:cat>
          <c:val>
            <c:numRef>
              <c:f>Sheet1!$C$13:$E$13</c:f>
              <c:numCache>
                <c:formatCode>General</c:formatCode>
                <c:ptCount val="3"/>
                <c:pt idx="0">
                  <c:v>2</c:v>
                </c:pt>
                <c:pt idx="1">
                  <c:v>9.3000000000000007</c:v>
                </c:pt>
                <c:pt idx="2">
                  <c:v>9</c:v>
                </c:pt>
              </c:numCache>
            </c:numRef>
          </c:val>
        </c:ser>
        <c:dLbls>
          <c:showLegendKey val="0"/>
          <c:showVal val="0"/>
          <c:showCatName val="0"/>
          <c:showSerName val="0"/>
          <c:showPercent val="0"/>
          <c:showBubbleSize val="0"/>
        </c:dLbls>
        <c:gapWidth val="150"/>
        <c:overlap val="100"/>
        <c:axId val="242525696"/>
        <c:axId val="242527232"/>
      </c:barChart>
      <c:catAx>
        <c:axId val="242525696"/>
        <c:scaling>
          <c:orientation val="minMax"/>
        </c:scaling>
        <c:delete val="0"/>
        <c:axPos val="b"/>
        <c:majorTickMark val="out"/>
        <c:minorTickMark val="none"/>
        <c:tickLblPos val="nextTo"/>
        <c:txPr>
          <a:bodyPr/>
          <a:lstStyle/>
          <a:p>
            <a:pPr>
              <a:defRPr sz="1200"/>
            </a:pPr>
            <a:endParaRPr lang="en-US"/>
          </a:p>
        </c:txPr>
        <c:crossAx val="242527232"/>
        <c:crosses val="autoZero"/>
        <c:auto val="1"/>
        <c:lblAlgn val="ctr"/>
        <c:lblOffset val="100"/>
        <c:noMultiLvlLbl val="0"/>
      </c:catAx>
      <c:valAx>
        <c:axId val="242527232"/>
        <c:scaling>
          <c:orientation val="minMax"/>
        </c:scaling>
        <c:delete val="1"/>
        <c:axPos val="l"/>
        <c:numFmt formatCode="General" sourceLinked="1"/>
        <c:majorTickMark val="out"/>
        <c:minorTickMark val="none"/>
        <c:tickLblPos val="nextTo"/>
        <c:crossAx val="242525696"/>
        <c:crosses val="autoZero"/>
        <c:crossBetween val="between"/>
      </c:valAx>
    </c:plotArea>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0.08135</cdr:x>
      <cdr:y>0.61446</cdr:y>
    </cdr:from>
    <cdr:to>
      <cdr:x>0.27159</cdr:x>
      <cdr:y>0.6994</cdr:y>
    </cdr:to>
    <cdr:sp macro="" textlink="">
      <cdr:nvSpPr>
        <cdr:cNvPr id="3" name="TextBox 70"/>
        <cdr:cNvSpPr txBox="1"/>
      </cdr:nvSpPr>
      <cdr:spPr>
        <a:xfrm xmlns:a="http://schemas.openxmlformats.org/drawingml/2006/main">
          <a:off x="619125" y="2671763"/>
          <a:ext cx="14478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solidFill>
                <a:schemeClr val="tx2"/>
              </a:solidFill>
            </a:rPr>
            <a:t>16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AE4098E6-7063-4119-8841-A8B67B586C56}" type="datetimeFigureOut">
              <a:rPr lang="en-US" smtClean="0"/>
              <a:t>12/7/2013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43F40338-E83F-45B4-8822-4F993F249D05}" type="slidenum">
              <a:rPr lang="en-US" smtClean="0"/>
              <a:t>‹#›</a:t>
            </a:fld>
            <a:endParaRPr lang="en-US"/>
          </a:p>
        </p:txBody>
      </p:sp>
    </p:spTree>
    <p:extLst>
      <p:ext uri="{BB962C8B-B14F-4D97-AF65-F5344CB8AC3E}">
        <p14:creationId xmlns:p14="http://schemas.microsoft.com/office/powerpoint/2010/main" val="129613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A6632659-FAD1-47A8-B682-FAC81E641698}" type="datetimeFigureOut">
              <a:rPr lang="en-US" smtClean="0"/>
              <a:pPr/>
              <a:t>12/7/2013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4047C2-FC51-4BD8-B719-80C32BFA8FD2}" type="slidenum">
              <a:rPr lang="en-US" smtClean="0"/>
              <a:pPr/>
              <a:t>‹#›</a:t>
            </a:fld>
            <a:endParaRPr lang="en-US"/>
          </a:p>
        </p:txBody>
      </p:sp>
    </p:spTree>
    <p:extLst>
      <p:ext uri="{BB962C8B-B14F-4D97-AF65-F5344CB8AC3E}">
        <p14:creationId xmlns:p14="http://schemas.microsoft.com/office/powerpoint/2010/main" val="370520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F68C6-8707-43D0-8E23-477116DB214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endParaRPr lang="en-US" dirty="0" smtClean="0"/>
          </a:p>
        </p:txBody>
      </p:sp>
      <p:sp>
        <p:nvSpPr>
          <p:cNvPr id="4" name="Slide Number Placeholder 3"/>
          <p:cNvSpPr>
            <a:spLocks noGrp="1"/>
          </p:cNvSpPr>
          <p:nvPr>
            <p:ph type="sldNum" sz="quarter" idx="10"/>
          </p:nvPr>
        </p:nvSpPr>
        <p:spPr/>
        <p:txBody>
          <a:bodyPr/>
          <a:lstStyle/>
          <a:p>
            <a:fld id="{EB4047C2-FC51-4BD8-B719-80C32BFA8FD2}"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047C2-FC51-4BD8-B719-80C32BFA8FD2}" type="slidenum">
              <a:rPr lang="en-US" smtClean="0"/>
              <a:pPr/>
              <a:t>11</a:t>
            </a:fld>
            <a:endParaRPr lang="en-US"/>
          </a:p>
        </p:txBody>
      </p:sp>
    </p:spTree>
    <p:extLst>
      <p:ext uri="{BB962C8B-B14F-4D97-AF65-F5344CB8AC3E}">
        <p14:creationId xmlns:p14="http://schemas.microsoft.com/office/powerpoint/2010/main" val="206190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12</a:t>
            </a:fld>
            <a:endParaRPr lang="en-US"/>
          </a:p>
        </p:txBody>
      </p:sp>
    </p:spTree>
    <p:extLst>
      <p:ext uri="{BB962C8B-B14F-4D97-AF65-F5344CB8AC3E}">
        <p14:creationId xmlns:p14="http://schemas.microsoft.com/office/powerpoint/2010/main" val="301633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13</a:t>
            </a:fld>
            <a:endParaRPr lang="en-US"/>
          </a:p>
        </p:txBody>
      </p:sp>
    </p:spTree>
    <p:extLst>
      <p:ext uri="{BB962C8B-B14F-4D97-AF65-F5344CB8AC3E}">
        <p14:creationId xmlns:p14="http://schemas.microsoft.com/office/powerpoint/2010/main" val="219532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14</a:t>
            </a:fld>
            <a:endParaRPr lang="en-US"/>
          </a:p>
        </p:txBody>
      </p:sp>
    </p:spTree>
    <p:extLst>
      <p:ext uri="{BB962C8B-B14F-4D97-AF65-F5344CB8AC3E}">
        <p14:creationId xmlns:p14="http://schemas.microsoft.com/office/powerpoint/2010/main" val="1143488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F68C6-8707-43D0-8E23-477116DB214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EB4047C2-FC51-4BD8-B719-80C32BFA8FD2}" type="slidenum">
              <a:rPr lang="en-US" smtClean="0"/>
              <a:pPr/>
              <a:t>16</a:t>
            </a:fld>
            <a:endParaRPr lang="en-US"/>
          </a:p>
        </p:txBody>
      </p:sp>
    </p:spTree>
    <p:extLst>
      <p:ext uri="{BB962C8B-B14F-4D97-AF65-F5344CB8AC3E}">
        <p14:creationId xmlns:p14="http://schemas.microsoft.com/office/powerpoint/2010/main" val="131281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17</a:t>
            </a:fld>
            <a:endParaRPr lang="en-US"/>
          </a:p>
        </p:txBody>
      </p:sp>
    </p:spTree>
    <p:extLst>
      <p:ext uri="{BB962C8B-B14F-4D97-AF65-F5344CB8AC3E}">
        <p14:creationId xmlns:p14="http://schemas.microsoft.com/office/powerpoint/2010/main" val="423493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18</a:t>
            </a:fld>
            <a:endParaRPr lang="en-US"/>
          </a:p>
        </p:txBody>
      </p:sp>
    </p:spTree>
    <p:extLst>
      <p:ext uri="{BB962C8B-B14F-4D97-AF65-F5344CB8AC3E}">
        <p14:creationId xmlns:p14="http://schemas.microsoft.com/office/powerpoint/2010/main" val="790829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B4047C2-FC51-4BD8-B719-80C32BFA8FD2}" type="slidenum">
              <a:rPr lang="en-US" smtClean="0"/>
              <a:pPr/>
              <a:t>19</a:t>
            </a:fld>
            <a:endParaRPr lang="en-US"/>
          </a:p>
        </p:txBody>
      </p:sp>
    </p:spTree>
    <p:extLst>
      <p:ext uri="{BB962C8B-B14F-4D97-AF65-F5344CB8AC3E}">
        <p14:creationId xmlns:p14="http://schemas.microsoft.com/office/powerpoint/2010/main" val="29177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337C8BA9-2B21-47BE-B146-F23C1F41AD8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20</a:t>
            </a:fld>
            <a:endParaRPr lang="en-US"/>
          </a:p>
        </p:txBody>
      </p:sp>
    </p:spTree>
    <p:extLst>
      <p:ext uri="{BB962C8B-B14F-4D97-AF65-F5344CB8AC3E}">
        <p14:creationId xmlns:p14="http://schemas.microsoft.com/office/powerpoint/2010/main" val="2906990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21</a:t>
            </a:fld>
            <a:endParaRPr lang="en-US"/>
          </a:p>
        </p:txBody>
      </p:sp>
    </p:spTree>
    <p:extLst>
      <p:ext uri="{BB962C8B-B14F-4D97-AF65-F5344CB8AC3E}">
        <p14:creationId xmlns:p14="http://schemas.microsoft.com/office/powerpoint/2010/main" val="329172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73BDB-BD3A-4CAB-AD4A-FE5FBFE9FBAA}" type="slidenum">
              <a:rPr lang="en-US" smtClean="0"/>
              <a:t>3</a:t>
            </a:fld>
            <a:endParaRPr lang="en-US"/>
          </a:p>
        </p:txBody>
      </p:sp>
    </p:spTree>
    <p:extLst>
      <p:ext uri="{BB962C8B-B14F-4D97-AF65-F5344CB8AC3E}">
        <p14:creationId xmlns:p14="http://schemas.microsoft.com/office/powerpoint/2010/main" val="1916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73BDB-BD3A-4CAB-AD4A-FE5FBFE9FBAA}" type="slidenum">
              <a:rPr lang="en-US" smtClean="0"/>
              <a:t>4</a:t>
            </a:fld>
            <a:endParaRPr lang="en-US"/>
          </a:p>
        </p:txBody>
      </p:sp>
    </p:spTree>
    <p:extLst>
      <p:ext uri="{BB962C8B-B14F-4D97-AF65-F5344CB8AC3E}">
        <p14:creationId xmlns:p14="http://schemas.microsoft.com/office/powerpoint/2010/main" val="4947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5</a:t>
            </a:fld>
            <a:endParaRPr lang="en-US"/>
          </a:p>
        </p:txBody>
      </p:sp>
    </p:spTree>
    <p:extLst>
      <p:ext uri="{BB962C8B-B14F-4D97-AF65-F5344CB8AC3E}">
        <p14:creationId xmlns:p14="http://schemas.microsoft.com/office/powerpoint/2010/main" val="221735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F68C6-8707-43D0-8E23-477116DB214D}" type="slidenum">
              <a:rPr lang="en-US" smtClean="0"/>
              <a:pPr/>
              <a:t>6</a:t>
            </a:fld>
            <a:endParaRPr lang="en-US"/>
          </a:p>
        </p:txBody>
      </p:sp>
    </p:spTree>
    <p:extLst>
      <p:ext uri="{BB962C8B-B14F-4D97-AF65-F5344CB8AC3E}">
        <p14:creationId xmlns:p14="http://schemas.microsoft.com/office/powerpoint/2010/main" val="223620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B208BF1B-ACD5-41FC-A163-B382E4DDD084}"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47C2-FC51-4BD8-B719-80C32BFA8FD2}" type="slidenum">
              <a:rPr lang="en-US" smtClean="0"/>
              <a:pPr/>
              <a:t>8</a:t>
            </a:fld>
            <a:endParaRPr lang="en-US"/>
          </a:p>
        </p:txBody>
      </p:sp>
    </p:spTree>
    <p:extLst>
      <p:ext uri="{BB962C8B-B14F-4D97-AF65-F5344CB8AC3E}">
        <p14:creationId xmlns:p14="http://schemas.microsoft.com/office/powerpoint/2010/main" val="377200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208BF1B-ACD5-41FC-A163-B382E4DDD08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1D5124-302E-DC44-B72A-9F2D7300687D}"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776" y="160020"/>
            <a:ext cx="1278303" cy="1159014"/>
          </a:xfrm>
          <a:prstGeom prst="rect">
            <a:avLst/>
          </a:prstGeom>
        </p:spPr>
      </p:pic>
      <p:sp>
        <p:nvSpPr>
          <p:cNvPr id="9" name="Text Placeholder 10"/>
          <p:cNvSpPr>
            <a:spLocks noGrp="1"/>
          </p:cNvSpPr>
          <p:nvPr>
            <p:ph type="body" sz="quarter" idx="13" hasCustomPrompt="1"/>
          </p:nvPr>
        </p:nvSpPr>
        <p:spPr>
          <a:xfrm>
            <a:off x="969010" y="3097352"/>
            <a:ext cx="5586095" cy="669468"/>
          </a:xfrm>
        </p:spPr>
        <p:txBody>
          <a:bodyPr>
            <a:noAutofit/>
          </a:bodyPr>
          <a:lstStyle>
            <a:lvl1pPr marL="0" indent="0" algn="ctr">
              <a:buNone/>
              <a:defRPr sz="36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title</a:t>
            </a:r>
          </a:p>
        </p:txBody>
      </p:sp>
      <p:sp>
        <p:nvSpPr>
          <p:cNvPr id="10" name="Rectangle 9"/>
          <p:cNvSpPr/>
          <p:nvPr userDrawn="1"/>
        </p:nvSpPr>
        <p:spPr>
          <a:xfrm>
            <a:off x="7189470" y="6195060"/>
            <a:ext cx="1680210" cy="320040"/>
          </a:xfrm>
          <a:prstGeom prst="rect">
            <a:avLst/>
          </a:prstGeom>
          <a:solidFill>
            <a:srgbClr val="1946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81B0A1A-7F68-E346-95C4-3E5FE0C930D8}" type="slidenum">
              <a:rPr lang="en-US" smtClean="0"/>
              <a:pPr/>
              <a:t>‹#›</a:t>
            </a:fld>
            <a:endParaRPr lang="en-US"/>
          </a:p>
        </p:txBody>
      </p:sp>
      <p:sp>
        <p:nvSpPr>
          <p:cNvPr id="11" name="Text Placeholder 10"/>
          <p:cNvSpPr>
            <a:spLocks noGrp="1"/>
          </p:cNvSpPr>
          <p:nvPr>
            <p:ph type="body" sz="quarter" idx="14" hasCustomPrompt="1"/>
          </p:nvPr>
        </p:nvSpPr>
        <p:spPr>
          <a:xfrm>
            <a:off x="1172845" y="3825062"/>
            <a:ext cx="5178425" cy="395148"/>
          </a:xfrm>
        </p:spPr>
        <p:txBody>
          <a:bodyPr anchor="ctr">
            <a:noAutofit/>
          </a:bodyPr>
          <a:lstStyle>
            <a:lvl1pPr marL="0" indent="0" algn="ctr">
              <a:buNone/>
              <a:defRPr sz="24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Name of presenter</a:t>
            </a:r>
          </a:p>
        </p:txBody>
      </p:sp>
      <p:sp>
        <p:nvSpPr>
          <p:cNvPr id="12" name="Text Placeholder 10"/>
          <p:cNvSpPr>
            <a:spLocks noGrp="1"/>
          </p:cNvSpPr>
          <p:nvPr>
            <p:ph type="body" sz="quarter" idx="15" hasCustomPrompt="1"/>
          </p:nvPr>
        </p:nvSpPr>
        <p:spPr>
          <a:xfrm>
            <a:off x="1172845" y="4236542"/>
            <a:ext cx="5178425" cy="326568"/>
          </a:xfrm>
        </p:spPr>
        <p:txBody>
          <a:bodyPr anchor="ctr">
            <a:noAutofit/>
          </a:bodyPr>
          <a:lstStyle>
            <a:lvl1pPr marL="0" indent="0" algn="ctr">
              <a:buNone/>
              <a:defRPr sz="20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Date and Location</a:t>
            </a:r>
          </a:p>
        </p:txBody>
      </p:sp>
    </p:spTree>
    <p:extLst>
      <p:ext uri="{BB962C8B-B14F-4D97-AF65-F5344CB8AC3E}">
        <p14:creationId xmlns:p14="http://schemas.microsoft.com/office/powerpoint/2010/main" val="2573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322553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96642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398735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130294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71777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207838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1846934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322"/>
            <a:ext cx="3008313" cy="896157"/>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12322"/>
            <a:ext cx="5111750" cy="45138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08479"/>
            <a:ext cx="3008313" cy="36176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83701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76293"/>
            <a:ext cx="5486400" cy="31512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1794094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90235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1D5124-302E-DC44-B72A-9F2D7300687D}"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11430" y="22860"/>
            <a:ext cx="6640830" cy="2480310"/>
          </a:xfrm>
          <a:prstGeom prst="rect">
            <a:avLst/>
          </a:prstGeom>
          <a:solidFill>
            <a:schemeClr val="bg1"/>
          </a:solidFill>
          <a:ln>
            <a:noFill/>
          </a:ln>
          <a:effectLst/>
          <a:scene3d>
            <a:camera prst="orthographicFront"/>
            <a:lightRig rig="threePt" dir="t"/>
          </a:scene3d>
          <a:sp3d extrusionH="76200" contourW="127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776" y="160020"/>
            <a:ext cx="1278303" cy="1159014"/>
          </a:xfrm>
          <a:prstGeom prst="rect">
            <a:avLst/>
          </a:prstGeom>
        </p:spPr>
      </p:pic>
      <p:sp>
        <p:nvSpPr>
          <p:cNvPr id="9" name="Text Placeholder 10"/>
          <p:cNvSpPr>
            <a:spLocks noGrp="1"/>
          </p:cNvSpPr>
          <p:nvPr>
            <p:ph type="body" sz="quarter" idx="13" hasCustomPrompt="1"/>
          </p:nvPr>
        </p:nvSpPr>
        <p:spPr>
          <a:xfrm>
            <a:off x="880110" y="1433652"/>
            <a:ext cx="5586095" cy="669468"/>
          </a:xfrm>
        </p:spPr>
        <p:txBody>
          <a:bodyPr>
            <a:noAutofit/>
          </a:bodyPr>
          <a:lstStyle>
            <a:lvl1pPr marL="0" indent="0" algn="r">
              <a:buNone/>
              <a:defRPr sz="36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title</a:t>
            </a:r>
          </a:p>
        </p:txBody>
      </p:sp>
      <p:sp>
        <p:nvSpPr>
          <p:cNvPr id="10" name="Rectangle 9"/>
          <p:cNvSpPr/>
          <p:nvPr userDrawn="1"/>
        </p:nvSpPr>
        <p:spPr>
          <a:xfrm>
            <a:off x="7189470" y="6195060"/>
            <a:ext cx="1680210" cy="320040"/>
          </a:xfrm>
          <a:prstGeom prst="rect">
            <a:avLst/>
          </a:prstGeom>
          <a:solidFill>
            <a:srgbClr val="1946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81B0A1A-7F68-E346-95C4-3E5FE0C930D8}" type="slidenum">
              <a:rPr lang="en-US" smtClean="0"/>
              <a:pPr/>
              <a:t>‹#›</a:t>
            </a:fld>
            <a:endParaRPr lang="en-US"/>
          </a:p>
        </p:txBody>
      </p:sp>
      <p:sp>
        <p:nvSpPr>
          <p:cNvPr id="11" name="Text Placeholder 10"/>
          <p:cNvSpPr>
            <a:spLocks noGrp="1"/>
          </p:cNvSpPr>
          <p:nvPr>
            <p:ph type="body" sz="quarter" idx="14" hasCustomPrompt="1"/>
          </p:nvPr>
        </p:nvSpPr>
        <p:spPr>
          <a:xfrm>
            <a:off x="1073467" y="3101162"/>
            <a:ext cx="5178425" cy="395148"/>
          </a:xfrm>
        </p:spPr>
        <p:txBody>
          <a:bodyPr anchor="ctr">
            <a:noAutofit/>
          </a:bodyPr>
          <a:lstStyle>
            <a:lvl1pPr marL="0" indent="0" algn="ctr">
              <a:buNone/>
              <a:defRPr sz="24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Name of presenter</a:t>
            </a:r>
          </a:p>
        </p:txBody>
      </p:sp>
      <p:sp>
        <p:nvSpPr>
          <p:cNvPr id="12" name="Text Placeholder 10"/>
          <p:cNvSpPr>
            <a:spLocks noGrp="1"/>
          </p:cNvSpPr>
          <p:nvPr>
            <p:ph type="body" sz="quarter" idx="15" hasCustomPrompt="1"/>
          </p:nvPr>
        </p:nvSpPr>
        <p:spPr>
          <a:xfrm>
            <a:off x="1073467" y="3512642"/>
            <a:ext cx="5178425" cy="326568"/>
          </a:xfrm>
        </p:spPr>
        <p:txBody>
          <a:bodyPr anchor="ctr">
            <a:noAutofit/>
          </a:bodyPr>
          <a:lstStyle>
            <a:lvl1pPr marL="0" indent="0" algn="ctr">
              <a:buNone/>
              <a:defRPr sz="20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Date and Location</a:t>
            </a:r>
          </a:p>
        </p:txBody>
      </p:sp>
    </p:spTree>
    <p:extLst>
      <p:ext uri="{BB962C8B-B14F-4D97-AF65-F5344CB8AC3E}">
        <p14:creationId xmlns:p14="http://schemas.microsoft.com/office/powerpoint/2010/main" val="43061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212"/>
            <a:ext cx="2057400" cy="46489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212"/>
            <a:ext cx="6019800" cy="464895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2079554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2670175" y="-2489200"/>
            <a:ext cx="184150" cy="457200"/>
          </a:xfrm>
          <a:prstGeom prst="rect">
            <a:avLst/>
          </a:prstGeom>
          <a:noFill/>
          <a:ln w="9525">
            <a:noFill/>
            <a:miter lim="800000"/>
            <a:headEnd/>
            <a:tailEnd/>
          </a:ln>
        </p:spPr>
        <p:txBody>
          <a:bodyPr wrap="none">
            <a:spAutoFit/>
          </a:bodyPr>
          <a:lstStyle/>
          <a:p>
            <a:pPr>
              <a:defRPr/>
            </a:pPr>
            <a:endParaRPr lang="en-US">
              <a:solidFill>
                <a:prstClr val="black"/>
              </a:solidFill>
              <a:latin typeface="Arial" pitchFamily="-111" charset="0"/>
              <a:ea typeface="Osaka" pitchFamily="-111" charset="-128"/>
              <a:cs typeface="Osaka" pitchFamily="-111" charset="-128"/>
            </a:endParaRPr>
          </a:p>
        </p:txBody>
      </p:sp>
      <p:sp>
        <p:nvSpPr>
          <p:cNvPr id="3" name="Slide Number Placeholder 3"/>
          <p:cNvSpPr>
            <a:spLocks noGrp="1"/>
          </p:cNvSpPr>
          <p:nvPr>
            <p:ph type="sldNum" sz="quarter" idx="10"/>
          </p:nvPr>
        </p:nvSpPr>
        <p:spPr bwMode="auto">
          <a:xfrm>
            <a:off x="4306529" y="6549516"/>
            <a:ext cx="609600" cy="3810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000">
                <a:latin typeface="Frutiger 75 Black" charset="0"/>
              </a:defRPr>
            </a:lvl1pPr>
          </a:lstStyle>
          <a:p>
            <a:fld id="{86E80AEB-BDAF-4AF7-85FC-229C7F2E942E}" type="slidenum">
              <a:rPr lang="en-US"/>
              <a:pPr/>
              <a:t>‹#›</a:t>
            </a:fld>
            <a:endParaRPr lang="en-US"/>
          </a:p>
        </p:txBody>
      </p:sp>
    </p:spTree>
    <p:extLst>
      <p:ext uri="{BB962C8B-B14F-4D97-AF65-F5344CB8AC3E}">
        <p14:creationId xmlns:p14="http://schemas.microsoft.com/office/powerpoint/2010/main" val="33504230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84048" y="274638"/>
            <a:ext cx="8385048" cy="1143000"/>
          </a:xfrm>
          <a:prstGeom prst="rect">
            <a:avLst/>
          </a:prstGeom>
        </p:spPr>
        <p:txBody>
          <a:bodyPr vert="horz" lIns="91440" tIns="45720" rIns="91440" bIns="45720" rtlCol="0" anchor="ctr">
            <a:normAutofit/>
          </a:bodyPr>
          <a:lstStyle>
            <a:lvl1pPr>
              <a:defRPr sz="1900" b="1"/>
            </a:lvl1pPr>
          </a:lstStyle>
          <a:p>
            <a:r>
              <a:rPr lang="en-US" dirty="0" smtClean="0"/>
              <a:t>Click to edit Master title style</a:t>
            </a:r>
            <a:endParaRPr lang="en-US" dirty="0"/>
          </a:p>
        </p:txBody>
      </p:sp>
      <p:sp>
        <p:nvSpPr>
          <p:cNvPr id="11" name="Text Placeholder 10"/>
          <p:cNvSpPr>
            <a:spLocks noGrp="1"/>
          </p:cNvSpPr>
          <p:nvPr>
            <p:ph type="body" idx="12"/>
          </p:nvPr>
        </p:nvSpPr>
        <p:spPr>
          <a:xfrm>
            <a:off x="384048" y="1524000"/>
            <a:ext cx="8385048" cy="4587875"/>
          </a:xfrm>
          <a:prstGeom prst="rect">
            <a:avLst/>
          </a:prstGeom>
        </p:spPr>
        <p:txBody>
          <a:bodyPr vert="horz" anchor="ctr"/>
          <a:lstStyle>
            <a:lvl1pPr>
              <a:defRPr sz="1600" b="1">
                <a:latin typeface="Arial"/>
                <a:cs typeface="Arial"/>
              </a:defRPr>
            </a:lvl1pPr>
            <a:lvl2pPr>
              <a:buFont typeface="Arial"/>
              <a:buChar char="•"/>
              <a:defRPr sz="1600">
                <a:latin typeface="Arial"/>
                <a:cs typeface="Arial"/>
              </a:defRPr>
            </a:lvl2pPr>
          </a:lstStyle>
          <a:p>
            <a:pPr lvl="0"/>
            <a:r>
              <a:rPr lang="en-US" smtClean="0"/>
              <a:t>Click to edit Master text styles</a:t>
            </a:r>
          </a:p>
        </p:txBody>
      </p:sp>
      <p:sp>
        <p:nvSpPr>
          <p:cNvPr id="4" name="Slide Number Placeholder 5"/>
          <p:cNvSpPr>
            <a:spLocks noGrp="1"/>
          </p:cNvSpPr>
          <p:nvPr>
            <p:ph type="sldNum" sz="quarter" idx="13"/>
          </p:nvPr>
        </p:nvSpPr>
        <p:spPr>
          <a:xfrm>
            <a:off x="6553200" y="6356350"/>
            <a:ext cx="2133600" cy="365125"/>
          </a:xfrm>
          <a:prstGeom prst="rect">
            <a:avLst/>
          </a:prstGeom>
        </p:spPr>
        <p:txBody>
          <a:bodyPr/>
          <a:lstStyle>
            <a:lvl1pPr>
              <a:defRPr/>
            </a:lvl1pPr>
          </a:lstStyle>
          <a:p>
            <a:pPr>
              <a:defRPr/>
            </a:pPr>
            <a:fld id="{F9A92E0E-BBB6-4764-9951-62EDE7AE35A6}" type="slidenum">
              <a:rPr lang="en-US"/>
              <a:pPr>
                <a:defRPr/>
              </a:pPr>
              <a:t>‹#›</a:t>
            </a:fld>
            <a:endParaRPr lang="en-US" dirty="0"/>
          </a:p>
        </p:txBody>
      </p:sp>
    </p:spTree>
    <p:extLst>
      <p:ext uri="{BB962C8B-B14F-4D97-AF65-F5344CB8AC3E}">
        <p14:creationId xmlns:p14="http://schemas.microsoft.com/office/powerpoint/2010/main" val="256693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2670175" y="-2489200"/>
            <a:ext cx="184150" cy="457200"/>
          </a:xfrm>
          <a:prstGeom prst="rect">
            <a:avLst/>
          </a:prstGeom>
          <a:noFill/>
          <a:ln w="9525">
            <a:noFill/>
            <a:miter lim="800000"/>
            <a:headEnd/>
            <a:tailEnd/>
          </a:ln>
        </p:spPr>
        <p:txBody>
          <a:bodyPr wrap="none">
            <a:spAutoFit/>
          </a:bodyPr>
          <a:lstStyle/>
          <a:p>
            <a:pPr>
              <a:defRPr/>
            </a:pPr>
            <a:endParaRPr lang="en-US">
              <a:solidFill>
                <a:prstClr val="black"/>
              </a:solidFill>
              <a:latin typeface="Arial" pitchFamily="-111" charset="0"/>
              <a:ea typeface="Osaka" pitchFamily="-111" charset="-128"/>
              <a:cs typeface="Osaka" pitchFamily="-111" charset="-128"/>
            </a:endParaRPr>
          </a:p>
        </p:txBody>
      </p:sp>
      <p:sp>
        <p:nvSpPr>
          <p:cNvPr id="3" name="Slide Number Placeholder 3"/>
          <p:cNvSpPr>
            <a:spLocks noGrp="1"/>
          </p:cNvSpPr>
          <p:nvPr>
            <p:ph type="sldNum" sz="quarter" idx="10"/>
          </p:nvPr>
        </p:nvSpPr>
        <p:spPr bwMode="auto">
          <a:xfrm>
            <a:off x="4306529" y="6549516"/>
            <a:ext cx="609600" cy="3810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000">
                <a:latin typeface="Frutiger 75 Black" charset="0"/>
              </a:defRPr>
            </a:lvl1pPr>
          </a:lstStyle>
          <a:p>
            <a:fld id="{86E80AEB-BDAF-4AF7-85FC-229C7F2E942E}" type="slidenum">
              <a:rPr lang="en-US"/>
              <a:pPr/>
              <a:t>‹#›</a:t>
            </a:fld>
            <a:endParaRPr lang="en-US"/>
          </a:p>
        </p:txBody>
      </p:sp>
    </p:spTree>
    <p:extLst>
      <p:ext uri="{BB962C8B-B14F-4D97-AF65-F5344CB8AC3E}">
        <p14:creationId xmlns:p14="http://schemas.microsoft.com/office/powerpoint/2010/main" val="10541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2670175" y="-2489200"/>
            <a:ext cx="184150" cy="457200"/>
          </a:xfrm>
          <a:prstGeom prst="rect">
            <a:avLst/>
          </a:prstGeom>
          <a:noFill/>
          <a:ln w="9525">
            <a:noFill/>
            <a:miter lim="800000"/>
            <a:headEnd/>
            <a:tailEnd/>
          </a:ln>
        </p:spPr>
        <p:txBody>
          <a:bodyPr wrap="none">
            <a:spAutoFit/>
          </a:bodyPr>
          <a:lstStyle/>
          <a:p>
            <a:pPr>
              <a:defRPr/>
            </a:pPr>
            <a:endParaRPr lang="en-US">
              <a:latin typeface="Arial" pitchFamily="-111" charset="0"/>
              <a:ea typeface="Osaka" pitchFamily="-111" charset="-128"/>
              <a:cs typeface="Osaka" pitchFamily="-111" charset="-128"/>
            </a:endParaRPr>
          </a:p>
        </p:txBody>
      </p:sp>
      <p:sp>
        <p:nvSpPr>
          <p:cNvPr id="4" name="Rectangle 3"/>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1396314" y="0"/>
            <a:ext cx="7479874" cy="1143000"/>
          </a:xfrm>
          <a:prstGeom prst="rect">
            <a:avLst/>
          </a:prstGeom>
        </p:spPr>
        <p:txBody>
          <a:bodyPr vert="horz" lIns="0" tIns="0" rIns="0" bIns="0" rtlCol="0" anchor="ctr">
            <a:normAutofit/>
          </a:bodyPr>
          <a:lstStyle>
            <a:lvl1pPr algn="ct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1311212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FCDC8-6CD0-E344-B868-E1EE0AB898CB}"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193259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3FCDC8-6CD0-E344-B868-E1EE0AB898CB}"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178986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FCDC8-6CD0-E344-B868-E1EE0AB898CB}"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167645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A3FCDC8-6CD0-E344-B868-E1EE0AB898CB}"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410637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2670175" y="-2489200"/>
            <a:ext cx="184150" cy="457200"/>
          </a:xfrm>
          <a:prstGeom prst="rect">
            <a:avLst/>
          </a:prstGeom>
          <a:noFill/>
          <a:ln w="9525">
            <a:noFill/>
            <a:miter lim="800000"/>
            <a:headEnd/>
            <a:tailEnd/>
          </a:ln>
        </p:spPr>
        <p:txBody>
          <a:bodyPr wrap="none">
            <a:spAutoFit/>
          </a:bodyPr>
          <a:lstStyle/>
          <a:p>
            <a:pPr>
              <a:defRPr/>
            </a:pPr>
            <a:endParaRPr lang="en-US">
              <a:latin typeface="Arial" pitchFamily="-111" charset="0"/>
              <a:ea typeface="Osaka" pitchFamily="-111" charset="-128"/>
              <a:cs typeface="Osaka" pitchFamily="-111" charset="-128"/>
            </a:endParaRPr>
          </a:p>
        </p:txBody>
      </p:sp>
      <p:sp>
        <p:nvSpPr>
          <p:cNvPr id="3" name="Slide Number Placeholder 3"/>
          <p:cNvSpPr>
            <a:spLocks noGrp="1"/>
          </p:cNvSpPr>
          <p:nvPr>
            <p:ph type="sldNum" sz="quarter" idx="10"/>
          </p:nvPr>
        </p:nvSpPr>
        <p:spPr bwMode="auto">
          <a:xfrm>
            <a:off x="4306529" y="6549516"/>
            <a:ext cx="609600" cy="3810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000">
                <a:latin typeface="Frutiger 75 Black" charset="0"/>
              </a:defRPr>
            </a:lvl1pPr>
          </a:lstStyle>
          <a:p>
            <a:fld id="{86E80AEB-BDAF-4AF7-85FC-229C7F2E942E}" type="slidenum">
              <a:rPr lang="en-US"/>
              <a:pPr/>
              <a:t>‹#›</a:t>
            </a:fld>
            <a:endParaRPr lang="en-US"/>
          </a:p>
        </p:txBody>
      </p:sp>
    </p:spTree>
    <p:extLst>
      <p:ext uri="{BB962C8B-B14F-4D97-AF65-F5344CB8AC3E}">
        <p14:creationId xmlns:p14="http://schemas.microsoft.com/office/powerpoint/2010/main" val="14466787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C608D3-5837-4657-A127-994F9B86AEB6}" type="datetime1">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A2F90-B6D1-5345-A1CB-ED15628A75DC}" type="slidenum">
              <a:rPr lang="en-US" smtClean="0"/>
              <a:pPr/>
              <a:t>‹#›</a:t>
            </a:fld>
            <a:endParaRPr lang="en-US"/>
          </a:p>
        </p:txBody>
      </p:sp>
    </p:spTree>
    <p:extLst>
      <p:ext uri="{BB962C8B-B14F-4D97-AF65-F5344CB8AC3E}">
        <p14:creationId xmlns:p14="http://schemas.microsoft.com/office/powerpoint/2010/main" val="2406096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2068" y="2710793"/>
            <a:ext cx="5877035" cy="1143000"/>
          </a:xfrm>
          <a:prstGeom prst="rect">
            <a:avLst/>
          </a:prstGeom>
        </p:spPr>
        <p:txBody>
          <a:bodyPr vert="horz" lIns="91440" tIns="45720" rIns="91440" bIns="45720" rtlCol="0" anchor="ctr">
            <a:normAutofit/>
          </a:bodyPr>
          <a:lstStyle/>
          <a:p>
            <a:r>
              <a:rPr lang="en-US" smtClean="0"/>
              <a:t>Title</a:t>
            </a:r>
            <a:endParaRPr lang="en-US" dirty="0"/>
          </a:p>
        </p:txBody>
      </p:sp>
      <p:sp>
        <p:nvSpPr>
          <p:cNvPr id="3" name="Text Placeholder 2"/>
          <p:cNvSpPr>
            <a:spLocks noGrp="1"/>
          </p:cNvSpPr>
          <p:nvPr>
            <p:ph type="body" idx="1"/>
          </p:nvPr>
        </p:nvSpPr>
        <p:spPr>
          <a:xfrm>
            <a:off x="832068" y="3853793"/>
            <a:ext cx="5877035" cy="1010307"/>
          </a:xfrm>
          <a:prstGeom prst="rect">
            <a:avLst/>
          </a:prstGeom>
        </p:spPr>
        <p:txBody>
          <a:bodyPr vert="horz" lIns="91440" tIns="45720" rIns="91440" bIns="45720" rtlCol="0">
            <a:normAutofit/>
          </a:bodyPr>
          <a:lstStyle/>
          <a:p>
            <a:pPr lvl="0"/>
            <a:r>
              <a:rPr lang="en-US" dirty="0" smtClean="0"/>
              <a:t>Name of presenter</a:t>
            </a:r>
          </a:p>
          <a:p>
            <a:pPr lvl="1"/>
            <a:r>
              <a:rPr lang="en-US" dirty="0" smtClean="0"/>
              <a:t>Location</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F497D"/>
                </a:solidFill>
              </a:defRPr>
            </a:lvl1pPr>
          </a:lstStyle>
          <a:p>
            <a:fld id="{A51D5124-302E-DC44-B72A-9F2D7300687D}" type="datetimeFigureOut">
              <a:rPr lang="en-US" smtClean="0"/>
              <a:pPr/>
              <a:t>12/7/2013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681B0A1A-7F68-E346-95C4-3E5FE0C930D8}" type="slidenum">
              <a:rPr lang="en-US" smtClean="0"/>
              <a:pPr/>
              <a:t>‹#›</a:t>
            </a:fld>
            <a:endParaRPr lang="en-US" dirty="0"/>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3776" y="160020"/>
            <a:ext cx="1278303" cy="1159014"/>
          </a:xfrm>
          <a:prstGeom prst="rect">
            <a:avLst/>
          </a:prstGeom>
        </p:spPr>
      </p:pic>
    </p:spTree>
    <p:extLst>
      <p:ext uri="{BB962C8B-B14F-4D97-AF65-F5344CB8AC3E}">
        <p14:creationId xmlns:p14="http://schemas.microsoft.com/office/powerpoint/2010/main" val="2432462342"/>
      </p:ext>
    </p:extLst>
  </p:cSld>
  <p:clrMap bg1="lt1" tx1="dk1" bg2="lt2" tx2="dk2" accent1="accent1" accent2="accent2" accent3="accent3" accent4="accent4" accent5="accent5" accent6="accent6" hlink="hlink" folHlink="folHlink"/>
  <p:sldLayoutIdLst>
    <p:sldLayoutId id="2147483675" r:id="rId1"/>
    <p:sldLayoutId id="2147483662" r:id="rId2"/>
    <p:sldLayoutId id="2147483680" r:id="rId3"/>
    <p:sldLayoutId id="2147483765" r:id="rId4"/>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0" indent="0" algn="ctr" defTabSz="457200" rtl="0" eaLnBrk="1" latinLnBrk="0" hangingPunct="1">
        <a:spcBef>
          <a:spcPct val="20000"/>
        </a:spcBef>
        <a:buFont typeface="Arial"/>
        <a:buNone/>
        <a:defRPr sz="2400" kern="1200" baseline="0">
          <a:solidFill>
            <a:srgbClr val="FFFFFF"/>
          </a:solidFill>
          <a:latin typeface="+mn-lt"/>
          <a:ea typeface="+mn-ea"/>
          <a:cs typeface="+mn-cs"/>
        </a:defRPr>
      </a:lvl1pPr>
      <a:lvl2pPr marL="457200" indent="0" algn="ctr" defTabSz="457200" rtl="0" eaLnBrk="1" latinLnBrk="0" hangingPunct="1">
        <a:spcBef>
          <a:spcPct val="20000"/>
        </a:spcBef>
        <a:buFont typeface="Arial"/>
        <a:buNone/>
        <a:defRPr sz="2000" kern="1200">
          <a:solidFill>
            <a:srgbClr val="FFFFFF"/>
          </a:solidFill>
          <a:latin typeface="+mn-lt"/>
          <a:ea typeface="+mn-ea"/>
          <a:cs typeface="+mn-cs"/>
        </a:defRPr>
      </a:lvl2pPr>
      <a:lvl3pPr marL="914400" indent="0" algn="ctr" defTabSz="457200" rtl="0" eaLnBrk="1" latinLnBrk="0" hangingPunct="1">
        <a:spcBef>
          <a:spcPct val="20000"/>
        </a:spcBef>
        <a:buFont typeface="Arial"/>
        <a:buNone/>
        <a:defRPr sz="1800" kern="1200">
          <a:solidFill>
            <a:srgbClr val="FFFFFF"/>
          </a:solidFill>
          <a:latin typeface="+mn-lt"/>
          <a:ea typeface="+mn-ea"/>
          <a:cs typeface="+mn-cs"/>
        </a:defRPr>
      </a:lvl3pPr>
      <a:lvl4pPr marL="1371600" indent="0" algn="ctr" defTabSz="457200" rtl="0" eaLnBrk="1" latinLnBrk="0" hangingPunct="1">
        <a:spcBef>
          <a:spcPct val="20000"/>
        </a:spcBef>
        <a:buFont typeface="Arial"/>
        <a:buNone/>
        <a:defRPr sz="1400" kern="1200">
          <a:solidFill>
            <a:srgbClr val="FFFFFF"/>
          </a:solidFill>
          <a:latin typeface="+mn-lt"/>
          <a:ea typeface="+mn-ea"/>
          <a:cs typeface="+mn-cs"/>
        </a:defRPr>
      </a:lvl4pPr>
      <a:lvl5pPr marL="1828800" indent="0" algn="ctr"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oing Business PPTSlide Master-Final_090613.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436414" y="0"/>
            <a:ext cx="6402552" cy="1270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2D74"/>
                </a:solidFill>
              </a:defRPr>
            </a:lvl1pPr>
          </a:lstStyle>
          <a:p>
            <a:fld id="{4A3FCDC8-6CD0-E344-B868-E1EE0AB898CB}" type="datetimeFigureOut">
              <a:rPr lang="en-US" smtClean="0"/>
              <a:pPr/>
              <a:t>12/7/2013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2D74"/>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D74"/>
                </a:solidFill>
              </a:defRPr>
            </a:lvl1pPr>
          </a:lstStyle>
          <a:p>
            <a:fld id="{D93A2F90-B6D1-5345-A1CB-ED15628A75DC}" type="slidenum">
              <a:rPr lang="en-US" smtClean="0"/>
              <a:pPr/>
              <a:t>‹#›</a:t>
            </a:fld>
            <a:endParaRPr lang="en-US" dirty="0"/>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3776" y="45720"/>
            <a:ext cx="1278303" cy="1159014"/>
          </a:xfrm>
          <a:prstGeom prst="rect">
            <a:avLst/>
          </a:prstGeom>
        </p:spPr>
      </p:pic>
    </p:spTree>
    <p:extLst>
      <p:ext uri="{BB962C8B-B14F-4D97-AF65-F5344CB8AC3E}">
        <p14:creationId xmlns:p14="http://schemas.microsoft.com/office/powerpoint/2010/main" val="1575545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46" r:id="rId3"/>
    <p:sldLayoutId id="2147483748" r:id="rId4"/>
    <p:sldLayoutId id="2147483766" r:id="rId5"/>
  </p:sldLayoutIdLst>
  <p:txStyles>
    <p:titleStyle>
      <a:lvl1pPr algn="l" defTabSz="457200" rtl="0" eaLnBrk="1" latinLnBrk="0" hangingPunct="1">
        <a:spcBef>
          <a:spcPct val="0"/>
        </a:spcBef>
        <a:buNone/>
        <a:defRPr sz="2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oing Business PPTSlide Master-Final_090613.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436414" y="0"/>
            <a:ext cx="6402552" cy="1270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2D74"/>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2D74"/>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D74"/>
                </a:solidFill>
              </a:defRPr>
            </a:lvl1p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20902556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hdr="0" ftr="0" dt="0"/>
  <p:txStyles>
    <p:titleStyle>
      <a:lvl1pPr algn="l" defTabSz="457200" rtl="0" eaLnBrk="1" latinLnBrk="0" hangingPunct="1">
        <a:spcBef>
          <a:spcPct val="0"/>
        </a:spcBef>
        <a:buNone/>
        <a:defRPr sz="2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2147583" y="874992"/>
            <a:ext cx="4289062" cy="914400"/>
          </a:xfrm>
        </p:spPr>
        <p:txBody>
          <a:bodyPr>
            <a:noAutofit/>
          </a:bodyPr>
          <a:lstStyle/>
          <a:p>
            <a:r>
              <a:rPr lang="en-US" sz="1800" dirty="0" smtClean="0">
                <a:solidFill>
                  <a:schemeClr val="tx2">
                    <a:lumMod val="75000"/>
                  </a:schemeClr>
                </a:solidFill>
              </a:rPr>
              <a:t>Understanding </a:t>
            </a:r>
            <a:r>
              <a:rPr lang="en-US" sz="1800" dirty="0">
                <a:solidFill>
                  <a:schemeClr val="tx2">
                    <a:lumMod val="75000"/>
                  </a:schemeClr>
                </a:solidFill>
              </a:rPr>
              <a:t>Regulations for </a:t>
            </a:r>
          </a:p>
          <a:p>
            <a:r>
              <a:rPr lang="en-US" sz="1800" dirty="0">
                <a:solidFill>
                  <a:schemeClr val="tx2">
                    <a:lumMod val="75000"/>
                  </a:schemeClr>
                </a:solidFill>
              </a:rPr>
              <a:t>Small and </a:t>
            </a:r>
            <a:r>
              <a:rPr lang="en-US" sz="1800" dirty="0" smtClean="0">
                <a:solidFill>
                  <a:schemeClr val="tx2">
                    <a:lumMod val="75000"/>
                  </a:schemeClr>
                </a:solidFill>
              </a:rPr>
              <a:t>Medium-Size </a:t>
            </a:r>
            <a:r>
              <a:rPr lang="en-US" sz="1800" dirty="0">
                <a:solidFill>
                  <a:schemeClr val="tx2">
                    <a:lumMod val="75000"/>
                  </a:schemeClr>
                </a:solidFill>
              </a:rPr>
              <a:t>Enterprises</a:t>
            </a:r>
          </a:p>
        </p:txBody>
      </p:sp>
      <p:sp>
        <p:nvSpPr>
          <p:cNvPr id="2" name="Title 1"/>
          <p:cNvSpPr>
            <a:spLocks noGrp="1"/>
          </p:cNvSpPr>
          <p:nvPr>
            <p:ph type="ctrTitle" idx="4294967295"/>
          </p:nvPr>
        </p:nvSpPr>
        <p:spPr>
          <a:xfrm>
            <a:off x="203200" y="1422400"/>
            <a:ext cx="6233445" cy="939800"/>
          </a:xfrm>
        </p:spPr>
        <p:txBody>
          <a:bodyPr>
            <a:normAutofit fontScale="90000"/>
          </a:bodyPr>
          <a:lstStyle/>
          <a:p>
            <a:pPr algn="r"/>
            <a:r>
              <a:rPr lang="es-ES_tradnl" dirty="0" err="1" smtClean="0">
                <a:solidFill>
                  <a:schemeClr val="tx2">
                    <a:lumMod val="75000"/>
                  </a:schemeClr>
                </a:solidFill>
              </a:rPr>
              <a:t>Doing</a:t>
            </a:r>
            <a:r>
              <a:rPr lang="es-ES_tradnl" dirty="0" smtClean="0">
                <a:solidFill>
                  <a:schemeClr val="tx2">
                    <a:lumMod val="75000"/>
                  </a:schemeClr>
                </a:solidFill>
              </a:rPr>
              <a:t> Business in </a:t>
            </a:r>
            <a:r>
              <a:rPr lang="es-ES_tradnl" dirty="0" err="1" smtClean="0">
                <a:solidFill>
                  <a:schemeClr val="tx2">
                    <a:lumMod val="75000"/>
                  </a:schemeClr>
                </a:solidFill>
              </a:rPr>
              <a:t>Egypt</a:t>
            </a:r>
            <a:r>
              <a:rPr lang="es-ES_tradnl" dirty="0" smtClean="0">
                <a:solidFill>
                  <a:schemeClr val="tx2">
                    <a:lumMod val="75000"/>
                  </a:schemeClr>
                </a:solidFill>
              </a:rPr>
              <a:t> </a:t>
            </a:r>
            <a:r>
              <a:rPr lang="es-ES_tradnl" dirty="0" smtClean="0">
                <a:solidFill>
                  <a:srgbClr val="FFC000"/>
                </a:solidFill>
              </a:rPr>
              <a:t>2014</a:t>
            </a:r>
            <a:endParaRPr lang="es-ES_tradnl" dirty="0">
              <a:solidFill>
                <a:srgbClr val="FFC000"/>
              </a:solidFill>
            </a:endParaRPr>
          </a:p>
        </p:txBody>
      </p:sp>
      <p:sp>
        <p:nvSpPr>
          <p:cNvPr id="6" name="Rectangle 5"/>
          <p:cNvSpPr/>
          <p:nvPr/>
        </p:nvSpPr>
        <p:spPr>
          <a:xfrm rot="10800000" flipV="1">
            <a:off x="457200" y="4956480"/>
            <a:ext cx="6057900" cy="1508105"/>
          </a:xfrm>
          <a:prstGeom prst="rect">
            <a:avLst/>
          </a:prstGeom>
        </p:spPr>
        <p:txBody>
          <a:bodyPr wrap="square">
            <a:spAutoFit/>
          </a:bodyPr>
          <a:lstStyle/>
          <a:p>
            <a:pPr algn="ctr"/>
            <a:endParaRPr lang="es-ES_tradnl" sz="1600" b="1" dirty="0">
              <a:solidFill>
                <a:prstClr val="black"/>
              </a:solidFill>
              <a:latin typeface="Arial" pitchFamily="34" charset="0"/>
              <a:cs typeface="Arial" pitchFamily="34" charset="0"/>
            </a:endParaRPr>
          </a:p>
          <a:p>
            <a:pPr algn="r"/>
            <a:endParaRPr lang="es-ES_tradnl" sz="1200" dirty="0" smtClean="0">
              <a:latin typeface="Arial" pitchFamily="34" charset="0"/>
              <a:cs typeface="Arial" pitchFamily="34" charset="0"/>
            </a:endParaRPr>
          </a:p>
          <a:p>
            <a:pPr algn="r"/>
            <a:endParaRPr lang="es-ES_tradnl" sz="1200" dirty="0" smtClean="0">
              <a:latin typeface="Arial" pitchFamily="34" charset="0"/>
              <a:cs typeface="Arial" pitchFamily="34" charset="0"/>
            </a:endParaRPr>
          </a:p>
          <a:p>
            <a:pPr algn="r"/>
            <a:endParaRPr lang="es-ES_tradnl" sz="1200" dirty="0" smtClean="0">
              <a:latin typeface="Arial" pitchFamily="34" charset="0"/>
              <a:cs typeface="Arial" pitchFamily="34" charset="0"/>
            </a:endParaRPr>
          </a:p>
          <a:p>
            <a:pPr algn="r"/>
            <a:endParaRPr lang="es-ES_tradnl" sz="1200" dirty="0" smtClean="0">
              <a:latin typeface="Arial" pitchFamily="34" charset="0"/>
              <a:cs typeface="Arial" pitchFamily="34" charset="0"/>
            </a:endParaRPr>
          </a:p>
          <a:p>
            <a:pPr algn="r"/>
            <a:endParaRPr lang="es-ES_tradnl" sz="1200" dirty="0" smtClean="0">
              <a:latin typeface="Arial" pitchFamily="34" charset="0"/>
              <a:cs typeface="Arial" pitchFamily="34" charset="0"/>
            </a:endParaRPr>
          </a:p>
          <a:p>
            <a:pPr algn="r"/>
            <a:r>
              <a:rPr lang="es-ES_tradnl" sz="1600" dirty="0" smtClean="0">
                <a:latin typeface="Arial" pitchFamily="34" charset="0"/>
                <a:cs typeface="Arial" pitchFamily="34" charset="0"/>
              </a:rPr>
              <a:t>Cairo, </a:t>
            </a:r>
            <a:r>
              <a:rPr lang="en-US" sz="1600" dirty="0" smtClean="0">
                <a:latin typeface="Arial" pitchFamily="34" charset="0"/>
                <a:cs typeface="Arial" pitchFamily="34" charset="0"/>
              </a:rPr>
              <a:t>December</a:t>
            </a:r>
            <a:r>
              <a:rPr lang="es-ES_tradnl" sz="1600" dirty="0" smtClean="0">
                <a:latin typeface="Arial" pitchFamily="34" charset="0"/>
                <a:cs typeface="Arial" pitchFamily="34" charset="0"/>
              </a:rPr>
              <a:t> 8, 2013</a:t>
            </a:r>
            <a:endParaRPr lang="es-ES_tradnl" sz="1600" dirty="0">
              <a:latin typeface="Arial" pitchFamily="34" charset="0"/>
              <a:cs typeface="Arial" pitchFamily="34" charset="0"/>
            </a:endParaRPr>
          </a:p>
        </p:txBody>
      </p:sp>
      <p:sp>
        <p:nvSpPr>
          <p:cNvPr id="5" name="Rectangle 4"/>
          <p:cNvSpPr/>
          <p:nvPr/>
        </p:nvSpPr>
        <p:spPr>
          <a:xfrm rot="10800000" flipV="1">
            <a:off x="609600" y="3537295"/>
            <a:ext cx="6057900" cy="461665"/>
          </a:xfrm>
          <a:prstGeom prst="rect">
            <a:avLst/>
          </a:prstGeom>
        </p:spPr>
        <p:txBody>
          <a:bodyPr wrap="square">
            <a:spAutoFit/>
          </a:bodyPr>
          <a:lstStyle/>
          <a:p>
            <a:pPr algn="ctr"/>
            <a:endParaRPr lang="es-ES_tradnl" sz="2400" dirty="0">
              <a:latin typeface="Arial" pitchFamily="34" charset="0"/>
              <a:cs typeface="Arial" pitchFamily="34" charset="0"/>
            </a:endParaRPr>
          </a:p>
        </p:txBody>
      </p:sp>
      <p:sp>
        <p:nvSpPr>
          <p:cNvPr id="7" name="Title 1"/>
          <p:cNvSpPr txBox="1">
            <a:spLocks/>
          </p:cNvSpPr>
          <p:nvPr/>
        </p:nvSpPr>
        <p:spPr>
          <a:xfrm>
            <a:off x="355599" y="3768128"/>
            <a:ext cx="6233445" cy="939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kern="1200">
                <a:solidFill>
                  <a:schemeClr val="bg1"/>
                </a:solidFill>
                <a:latin typeface="+mj-lt"/>
                <a:ea typeface="+mj-ea"/>
                <a:cs typeface="+mj-cs"/>
              </a:defRPr>
            </a:lvl1pPr>
          </a:lstStyle>
          <a:p>
            <a:pPr algn="r"/>
            <a:endParaRPr lang="es-ES_tradnl" dirty="0">
              <a:solidFill>
                <a:srgbClr val="FFC000"/>
              </a:solidFill>
            </a:endParaRPr>
          </a:p>
        </p:txBody>
      </p:sp>
      <p:sp>
        <p:nvSpPr>
          <p:cNvPr id="4" name="Rectangle 3"/>
          <p:cNvSpPr/>
          <p:nvPr/>
        </p:nvSpPr>
        <p:spPr>
          <a:xfrm>
            <a:off x="1352549" y="3537295"/>
            <a:ext cx="4572000" cy="2339102"/>
          </a:xfrm>
          <a:prstGeom prst="rect">
            <a:avLst/>
          </a:prstGeom>
        </p:spPr>
        <p:txBody>
          <a:bodyPr>
            <a:spAutoFit/>
          </a:bodyPr>
          <a:lstStyle/>
          <a:p>
            <a:pPr algn="ctr"/>
            <a:r>
              <a:rPr lang="en-US" sz="2800" dirty="0" err="1" smtClean="0">
                <a:solidFill>
                  <a:schemeClr val="tx2">
                    <a:lumMod val="75000"/>
                  </a:schemeClr>
                </a:solidFill>
              </a:rPr>
              <a:t>Najy</a:t>
            </a:r>
            <a:r>
              <a:rPr lang="en-US" sz="2800" dirty="0" smtClean="0">
                <a:solidFill>
                  <a:schemeClr val="tx2">
                    <a:lumMod val="75000"/>
                  </a:schemeClr>
                </a:solidFill>
              </a:rPr>
              <a:t> </a:t>
            </a:r>
            <a:r>
              <a:rPr lang="en-US" sz="2800" dirty="0" err="1" smtClean="0">
                <a:solidFill>
                  <a:schemeClr val="tx2">
                    <a:lumMod val="75000"/>
                  </a:schemeClr>
                </a:solidFill>
              </a:rPr>
              <a:t>Benhassine</a:t>
            </a:r>
            <a:endParaRPr lang="en-US" dirty="0">
              <a:solidFill>
                <a:schemeClr val="tx2">
                  <a:lumMod val="75000"/>
                </a:schemeClr>
              </a:solidFill>
            </a:endParaRPr>
          </a:p>
          <a:p>
            <a:pPr algn="ctr"/>
            <a:r>
              <a:rPr lang="en-US" dirty="0" smtClean="0">
                <a:solidFill>
                  <a:schemeClr val="tx2">
                    <a:lumMod val="75000"/>
                  </a:schemeClr>
                </a:solidFill>
              </a:rPr>
              <a:t>Manager, Business Regulation</a:t>
            </a:r>
          </a:p>
          <a:p>
            <a:pPr algn="ctr"/>
            <a:r>
              <a:rPr lang="en-US" dirty="0" smtClean="0">
                <a:solidFill>
                  <a:schemeClr val="tx2">
                    <a:lumMod val="75000"/>
                  </a:schemeClr>
                </a:solidFill>
              </a:rPr>
              <a:t>Investment Climate – World Bank Group</a:t>
            </a:r>
          </a:p>
          <a:p>
            <a:pPr algn="ctr"/>
            <a:endParaRPr lang="en-US" dirty="0" smtClean="0">
              <a:solidFill>
                <a:schemeClr val="tx2">
                  <a:lumMod val="75000"/>
                </a:schemeClr>
              </a:solidFill>
            </a:endParaRPr>
          </a:p>
          <a:p>
            <a:pPr algn="ctr"/>
            <a:r>
              <a:rPr lang="en-US" sz="2800" dirty="0" err="1" smtClean="0">
                <a:solidFill>
                  <a:schemeClr val="tx2">
                    <a:lumMod val="75000"/>
                  </a:schemeClr>
                </a:solidFill>
              </a:rPr>
              <a:t>Alessio</a:t>
            </a:r>
            <a:r>
              <a:rPr lang="en-US" sz="2800" dirty="0" smtClean="0">
                <a:solidFill>
                  <a:schemeClr val="tx2">
                    <a:lumMod val="75000"/>
                  </a:schemeClr>
                </a:solidFill>
              </a:rPr>
              <a:t> </a:t>
            </a:r>
            <a:r>
              <a:rPr lang="en-US" sz="2800" dirty="0" err="1" smtClean="0">
                <a:solidFill>
                  <a:schemeClr val="tx2">
                    <a:lumMod val="75000"/>
                  </a:schemeClr>
                </a:solidFill>
              </a:rPr>
              <a:t>Zanelli</a:t>
            </a:r>
            <a:endParaRPr lang="en-US" dirty="0">
              <a:solidFill>
                <a:schemeClr val="tx2">
                  <a:lumMod val="75000"/>
                </a:schemeClr>
              </a:solidFill>
            </a:endParaRPr>
          </a:p>
          <a:p>
            <a:pPr algn="ctr"/>
            <a:r>
              <a:rPr lang="en-US" dirty="0" smtClean="0">
                <a:solidFill>
                  <a:schemeClr val="tx2">
                    <a:lumMod val="75000"/>
                  </a:schemeClr>
                </a:solidFill>
              </a:rPr>
              <a:t>Private Sector Development Specialist</a:t>
            </a:r>
          </a:p>
          <a:p>
            <a:pPr algn="ctr"/>
            <a:r>
              <a:rPr lang="en-US" dirty="0" smtClean="0">
                <a:solidFill>
                  <a:schemeClr val="tx2">
                    <a:lumMod val="75000"/>
                  </a:schemeClr>
                </a:solidFill>
              </a:rPr>
              <a:t>Global Indicators Group – World Bank Group </a:t>
            </a:r>
            <a:endParaRPr lang="en-US" dirty="0">
              <a:solidFill>
                <a:schemeClr val="tx2">
                  <a:lumMod val="75000"/>
                </a:schemeClr>
              </a:solidFill>
            </a:endParaRPr>
          </a:p>
        </p:txBody>
      </p:sp>
    </p:spTree>
    <p:extLst>
      <p:ext uri="{BB962C8B-B14F-4D97-AF65-F5344CB8AC3E}">
        <p14:creationId xmlns:p14="http://schemas.microsoft.com/office/powerpoint/2010/main" val="226879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the effects of business regulations</a:t>
            </a:r>
            <a:endParaRPr lang="en-US" dirty="0"/>
          </a:p>
        </p:txBody>
      </p:sp>
      <p:sp>
        <p:nvSpPr>
          <p:cNvPr id="3" name="Content Placeholder 2"/>
          <p:cNvSpPr>
            <a:spLocks noGrp="1"/>
          </p:cNvSpPr>
          <p:nvPr>
            <p:ph idx="1"/>
          </p:nvPr>
        </p:nvSpPr>
        <p:spPr>
          <a:xfrm>
            <a:off x="406399" y="1409701"/>
            <a:ext cx="8255001" cy="4991100"/>
          </a:xfrm>
        </p:spPr>
        <p:txBody>
          <a:bodyPr>
            <a:normAutofit/>
          </a:bodyPr>
          <a:lstStyle/>
          <a:p>
            <a:pPr marL="0" indent="0">
              <a:buNone/>
            </a:pPr>
            <a:endParaRPr lang="en-US" sz="1600" dirty="0" smtClean="0">
              <a:latin typeface="Arial" pitchFamily="34" charset="0"/>
              <a:cs typeface="Arial" pitchFamily="34" charset="0"/>
            </a:endParaRPr>
          </a:p>
          <a:p>
            <a:pPr marL="0" indent="0">
              <a:buNone/>
            </a:pPr>
            <a:r>
              <a:rPr lang="en-US" sz="1600" b="1" dirty="0" smtClean="0">
                <a:latin typeface="Arial" pitchFamily="34" charset="0"/>
                <a:cs typeface="Arial" pitchFamily="34" charset="0"/>
              </a:rPr>
              <a:t>Simpler entry regulations increase formalization and employment</a:t>
            </a:r>
          </a:p>
          <a:p>
            <a:pPr lvl="1">
              <a:buFont typeface="Arial" pitchFamily="34" charset="0"/>
              <a:buChar char="•"/>
            </a:pPr>
            <a:r>
              <a:rPr lang="en-US" sz="1600" dirty="0" smtClean="0">
                <a:latin typeface="Arial" pitchFamily="34" charset="0"/>
                <a:cs typeface="Arial" pitchFamily="34" charset="0"/>
              </a:rPr>
              <a:t>E.g</a:t>
            </a:r>
            <a:r>
              <a:rPr lang="en-US" sz="1600" dirty="0">
                <a:latin typeface="Arial" pitchFamily="34" charset="0"/>
                <a:cs typeface="Arial" pitchFamily="34" charset="0"/>
              </a:rPr>
              <a:t>. </a:t>
            </a:r>
            <a:r>
              <a:rPr lang="en-US" sz="1600" dirty="0" err="1" smtClean="0">
                <a:latin typeface="Arial" pitchFamily="34" charset="0"/>
                <a:cs typeface="Arial" pitchFamily="34" charset="0"/>
              </a:rPr>
              <a:t>Branstetter</a:t>
            </a:r>
            <a:r>
              <a:rPr lang="en-US" sz="1600" dirty="0" smtClean="0">
                <a:latin typeface="Arial" pitchFamily="34" charset="0"/>
                <a:cs typeface="Arial" pitchFamily="34" charset="0"/>
              </a:rPr>
              <a:t> </a:t>
            </a:r>
            <a:r>
              <a:rPr lang="en-US" sz="1600" dirty="0">
                <a:latin typeface="Arial" pitchFamily="34" charset="0"/>
                <a:cs typeface="Arial" pitchFamily="34" charset="0"/>
              </a:rPr>
              <a:t>and others </a:t>
            </a:r>
            <a:r>
              <a:rPr lang="en-US" sz="1600" dirty="0" smtClean="0">
                <a:latin typeface="Arial" pitchFamily="34" charset="0"/>
                <a:cs typeface="Arial" pitchFamily="34" charset="0"/>
              </a:rPr>
              <a:t>2013</a:t>
            </a:r>
            <a:r>
              <a:rPr lang="en-US" sz="1600" dirty="0">
                <a:latin typeface="Arial" pitchFamily="34" charset="0"/>
                <a:cs typeface="Arial" pitchFamily="34" charset="0"/>
              </a:rPr>
              <a:t>,</a:t>
            </a:r>
            <a:r>
              <a:rPr lang="en-US" sz="1600" dirty="0" smtClean="0">
                <a:latin typeface="Arial" pitchFamily="34" charset="0"/>
                <a:cs typeface="Arial" pitchFamily="34" charset="0"/>
              </a:rPr>
              <a:t> Bruhn 2013, 2011, </a:t>
            </a:r>
            <a:r>
              <a:rPr lang="en-US" sz="1600" dirty="0" smtClean="0">
                <a:solidFill>
                  <a:prstClr val="black"/>
                </a:solidFill>
                <a:latin typeface="Arial" pitchFamily="34" charset="0"/>
                <a:cs typeface="Arial" pitchFamily="34" charset="0"/>
              </a:rPr>
              <a:t>Kaplan</a:t>
            </a:r>
            <a:r>
              <a:rPr lang="en-US" sz="1600" dirty="0">
                <a:solidFill>
                  <a:prstClr val="black"/>
                </a:solidFill>
                <a:latin typeface="Arial" pitchFamily="34" charset="0"/>
                <a:cs typeface="Arial" pitchFamily="34" charset="0"/>
              </a:rPr>
              <a:t>, </a:t>
            </a:r>
            <a:r>
              <a:rPr lang="en-US" sz="1600" dirty="0" err="1">
                <a:solidFill>
                  <a:prstClr val="black"/>
                </a:solidFill>
                <a:latin typeface="Arial" pitchFamily="34" charset="0"/>
                <a:cs typeface="Arial" pitchFamily="34" charset="0"/>
              </a:rPr>
              <a:t>Piedra</a:t>
            </a:r>
            <a:r>
              <a:rPr lang="en-US" sz="1600" dirty="0">
                <a:solidFill>
                  <a:prstClr val="black"/>
                </a:solidFill>
                <a:latin typeface="Arial" pitchFamily="34" charset="0"/>
                <a:cs typeface="Arial" pitchFamily="34" charset="0"/>
              </a:rPr>
              <a:t> and </a:t>
            </a:r>
            <a:r>
              <a:rPr lang="en-US" sz="1600" dirty="0" err="1">
                <a:solidFill>
                  <a:prstClr val="black"/>
                </a:solidFill>
                <a:latin typeface="Arial" pitchFamily="34" charset="0"/>
                <a:cs typeface="Arial" pitchFamily="34" charset="0"/>
              </a:rPr>
              <a:t>Seira</a:t>
            </a:r>
            <a:r>
              <a:rPr lang="en-US" sz="1600" dirty="0">
                <a:solidFill>
                  <a:prstClr val="black"/>
                </a:solidFill>
                <a:latin typeface="Arial" pitchFamily="34" charset="0"/>
                <a:cs typeface="Arial" pitchFamily="34" charset="0"/>
              </a:rPr>
              <a:t> 2011, </a:t>
            </a:r>
            <a:r>
              <a:rPr lang="en-US" sz="1600" dirty="0" err="1" smtClean="0">
                <a:latin typeface="Arial" pitchFamily="34" charset="0"/>
                <a:cs typeface="Arial" pitchFamily="34" charset="0"/>
              </a:rPr>
              <a:t>Barseghyan</a:t>
            </a:r>
            <a:r>
              <a:rPr lang="en-US" sz="1600" dirty="0" smtClean="0">
                <a:latin typeface="Arial" pitchFamily="34" charset="0"/>
                <a:cs typeface="Arial" pitchFamily="34" charset="0"/>
              </a:rPr>
              <a:t> 2008. Simplified business registration led informal firms to shift to the formal economy and increased employment. </a:t>
            </a:r>
            <a:endParaRPr lang="en-US" sz="1600" dirty="0">
              <a:latin typeface="Arial" pitchFamily="34" charset="0"/>
              <a:cs typeface="Arial" pitchFamily="34" charset="0"/>
            </a:endParaRPr>
          </a:p>
          <a:p>
            <a:pPr marL="0" indent="0">
              <a:spcBef>
                <a:spcPts val="1200"/>
              </a:spcBef>
              <a:buNone/>
            </a:pPr>
            <a:r>
              <a:rPr lang="en-US" sz="1600" b="1" dirty="0" smtClean="0">
                <a:latin typeface="Arial" pitchFamily="34" charset="0"/>
                <a:cs typeface="Arial" pitchFamily="34" charset="0"/>
              </a:rPr>
              <a:t>Faster construction permits can increase construction spending and tax revenue</a:t>
            </a:r>
            <a:endParaRPr lang="en-US" sz="1600" b="1" dirty="0">
              <a:latin typeface="Arial" pitchFamily="34" charset="0"/>
              <a:cs typeface="Arial" pitchFamily="34" charset="0"/>
            </a:endParaRPr>
          </a:p>
          <a:p>
            <a:pPr lvl="1">
              <a:buFont typeface="Arial" pitchFamily="34" charset="0"/>
              <a:buChar char="•"/>
            </a:pPr>
            <a:r>
              <a:rPr lang="en-US" sz="1600" dirty="0">
                <a:latin typeface="Arial" pitchFamily="34" charset="0"/>
                <a:cs typeface="Arial" pitchFamily="34" charset="0"/>
              </a:rPr>
              <a:t>E.g. PricewaterhouseCoopers </a:t>
            </a:r>
            <a:r>
              <a:rPr lang="en-US" sz="1600" dirty="0" smtClean="0">
                <a:latin typeface="Arial" pitchFamily="34" charset="0"/>
                <a:cs typeface="Arial" pitchFamily="34" charset="0"/>
              </a:rPr>
              <a:t>2005</a:t>
            </a:r>
            <a:endParaRPr lang="en-US" sz="1000" b="1" dirty="0">
              <a:latin typeface="Arial" pitchFamily="34" charset="0"/>
              <a:cs typeface="Arial" pitchFamily="34" charset="0"/>
            </a:endParaRPr>
          </a:p>
          <a:p>
            <a:pPr marL="0" indent="0">
              <a:spcBef>
                <a:spcPts val="1200"/>
              </a:spcBef>
              <a:buNone/>
            </a:pPr>
            <a:r>
              <a:rPr lang="en-US" sz="1600" b="1" dirty="0" smtClean="0">
                <a:latin typeface="Arial" pitchFamily="34" charset="0"/>
                <a:cs typeface="Arial" pitchFamily="34" charset="0"/>
              </a:rPr>
              <a:t>Efficient </a:t>
            </a:r>
            <a:r>
              <a:rPr lang="en-US" sz="1600" b="1" dirty="0">
                <a:latin typeface="Arial" pitchFamily="34" charset="0"/>
                <a:cs typeface="Arial" pitchFamily="34" charset="0"/>
              </a:rPr>
              <a:t>property registration can boost property values and investment</a:t>
            </a:r>
            <a:endParaRPr lang="en-US" sz="1600" b="1" dirty="0" smtClean="0">
              <a:latin typeface="Arial" pitchFamily="34" charset="0"/>
              <a:cs typeface="Arial" pitchFamily="34" charset="0"/>
            </a:endParaRPr>
          </a:p>
          <a:p>
            <a:pPr lvl="1">
              <a:buFont typeface="Arial" pitchFamily="34" charset="0"/>
              <a:buChar char="•"/>
            </a:pPr>
            <a:r>
              <a:rPr lang="en-US" sz="1600" dirty="0" smtClean="0">
                <a:solidFill>
                  <a:srgbClr val="000000"/>
                </a:solidFill>
                <a:latin typeface="Arial" pitchFamily="34" charset="0"/>
                <a:cs typeface="Arial" pitchFamily="34" charset="0"/>
              </a:rPr>
              <a:t>E.g. Burns, Anthony 2002</a:t>
            </a:r>
            <a:r>
              <a:rPr lang="en-US" sz="1600" kern="0" dirty="0" smtClean="0">
                <a:latin typeface="Arial" pitchFamily="34" charset="0"/>
                <a:cs typeface="Arial" pitchFamily="34" charset="0"/>
              </a:rPr>
              <a:t>, </a:t>
            </a:r>
            <a:r>
              <a:rPr lang="en-US" sz="1600" kern="0" dirty="0" err="1" smtClean="0">
                <a:latin typeface="Arial" pitchFamily="34" charset="0"/>
                <a:cs typeface="Arial" pitchFamily="34" charset="0"/>
              </a:rPr>
              <a:t>Galiani</a:t>
            </a:r>
            <a:r>
              <a:rPr lang="en-US" sz="1600" kern="0" dirty="0" smtClean="0">
                <a:latin typeface="Arial" pitchFamily="34" charset="0"/>
                <a:cs typeface="Arial" pitchFamily="34" charset="0"/>
              </a:rPr>
              <a:t> and </a:t>
            </a:r>
            <a:r>
              <a:rPr lang="en-US" sz="1600" kern="0" dirty="0">
                <a:latin typeface="Arial" pitchFamily="34" charset="0"/>
                <a:cs typeface="Arial" pitchFamily="34" charset="0"/>
              </a:rPr>
              <a:t>Ernesto </a:t>
            </a:r>
            <a:r>
              <a:rPr lang="en-US" sz="1600" kern="0" dirty="0" err="1" smtClean="0">
                <a:latin typeface="Arial" pitchFamily="34" charset="0"/>
                <a:cs typeface="Arial" pitchFamily="34" charset="0"/>
              </a:rPr>
              <a:t>Schargrodsky</a:t>
            </a:r>
            <a:r>
              <a:rPr lang="en-US" sz="1600" kern="0" dirty="0" smtClean="0">
                <a:latin typeface="Arial" pitchFamily="34" charset="0"/>
                <a:cs typeface="Arial" pitchFamily="34" charset="0"/>
              </a:rPr>
              <a:t> 2010. Land titling projects led to an increase in property values and quality, reduced household size and enhanced education. </a:t>
            </a:r>
          </a:p>
          <a:p>
            <a:pPr marL="0" indent="0">
              <a:spcBef>
                <a:spcPts val="1200"/>
              </a:spcBef>
              <a:buNone/>
            </a:pPr>
            <a:r>
              <a:rPr lang="en-US" sz="1600" b="1" dirty="0" smtClean="0">
                <a:latin typeface="Arial" pitchFamily="34" charset="0"/>
                <a:cs typeface="Arial" pitchFamily="34" charset="0"/>
              </a:rPr>
              <a:t>Improvements </a:t>
            </a:r>
            <a:r>
              <a:rPr lang="en-US" sz="1600" b="1" dirty="0">
                <a:latin typeface="Arial" pitchFamily="34" charset="0"/>
                <a:cs typeface="Arial" pitchFamily="34" charset="0"/>
              </a:rPr>
              <a:t>in trade facilitation stimulate exports</a:t>
            </a:r>
          </a:p>
          <a:p>
            <a:pPr lvl="1">
              <a:buFont typeface="Arial" pitchFamily="34" charset="0"/>
              <a:buChar char="•"/>
            </a:pPr>
            <a:r>
              <a:rPr lang="en-US" sz="1600" dirty="0">
                <a:latin typeface="Arial" pitchFamily="34" charset="0"/>
                <a:cs typeface="Arial" pitchFamily="34" charset="0"/>
              </a:rPr>
              <a:t>E.g. Freund and Rocha 2011, </a:t>
            </a:r>
            <a:r>
              <a:rPr lang="en-US" sz="1600" dirty="0" err="1">
                <a:latin typeface="Arial" pitchFamily="34" charset="0"/>
                <a:cs typeface="Arial" pitchFamily="34" charset="0"/>
              </a:rPr>
              <a:t>Djankov</a:t>
            </a:r>
            <a:r>
              <a:rPr lang="en-US" sz="1600" dirty="0">
                <a:latin typeface="Arial" pitchFamily="34" charset="0"/>
                <a:cs typeface="Arial" pitchFamily="34" charset="0"/>
              </a:rPr>
              <a:t>, </a:t>
            </a:r>
            <a:r>
              <a:rPr lang="en-US" sz="1600" dirty="0" err="1">
                <a:latin typeface="Arial" pitchFamily="34" charset="0"/>
                <a:cs typeface="Arial" pitchFamily="34" charset="0"/>
              </a:rPr>
              <a:t>Seker</a:t>
            </a:r>
            <a:r>
              <a:rPr lang="en-US" sz="1600" dirty="0">
                <a:latin typeface="Arial" pitchFamily="34" charset="0"/>
                <a:cs typeface="Arial" pitchFamily="34" charset="0"/>
              </a:rPr>
              <a:t> 2011, Freund and Pham 2010. Reduction in transport time leads to significant increases in the export volumes of economies</a:t>
            </a:r>
            <a:r>
              <a:rPr lang="en-US" sz="1600" dirty="0" smtClean="0">
                <a:latin typeface="Arial" pitchFamily="34" charset="0"/>
                <a:cs typeface="Arial" pitchFamily="34" charset="0"/>
              </a:rPr>
              <a:t>.</a:t>
            </a:r>
            <a:endParaRPr lang="en-US" sz="1600" b="1" dirty="0" smtClean="0">
              <a:latin typeface="Arial" pitchFamily="34" charset="0"/>
              <a:cs typeface="Arial" pitchFamily="34" charset="0"/>
            </a:endParaRPr>
          </a:p>
        </p:txBody>
      </p:sp>
    </p:spTree>
    <p:extLst>
      <p:ext uri="{BB962C8B-B14F-4D97-AF65-F5344CB8AC3E}">
        <p14:creationId xmlns:p14="http://schemas.microsoft.com/office/powerpoint/2010/main" val="136501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1" y="155575"/>
            <a:ext cx="6324138" cy="935182"/>
          </a:xfrm>
        </p:spPr>
        <p:txBody>
          <a:bodyPr>
            <a:normAutofit/>
          </a:bodyPr>
          <a:lstStyle/>
          <a:p>
            <a:pPr algn="ctr"/>
            <a:r>
              <a:rPr lang="en-US" sz="3600" dirty="0" smtClean="0"/>
              <a:t>Doing Business in Egypt 2014</a:t>
            </a:r>
            <a:endParaRPr lang="en-US" sz="3600" dirty="0"/>
          </a:p>
        </p:txBody>
      </p:sp>
      <p:pic>
        <p:nvPicPr>
          <p:cNvPr id="1028" name="Picture 4" descr="C:\Users\WB356728\Desktop\Egypt.jpg"/>
          <p:cNvPicPr>
            <a:picLocks noChangeAspect="1" noChangeArrowheads="1"/>
          </p:cNvPicPr>
          <p:nvPr/>
        </p:nvPicPr>
        <p:blipFill>
          <a:blip r:embed="rId3" cstate="print"/>
          <a:srcRect/>
          <a:stretch>
            <a:fillRect/>
          </a:stretch>
        </p:blipFill>
        <p:spPr bwMode="auto">
          <a:xfrm>
            <a:off x="304871" y="1657260"/>
            <a:ext cx="4944818" cy="5033044"/>
          </a:xfrm>
          <a:prstGeom prst="rect">
            <a:avLst/>
          </a:prstGeom>
          <a:noFill/>
        </p:spPr>
      </p:pic>
      <p:sp>
        <p:nvSpPr>
          <p:cNvPr id="12" name="TextBox 11"/>
          <p:cNvSpPr txBox="1"/>
          <p:nvPr/>
        </p:nvSpPr>
        <p:spPr>
          <a:xfrm>
            <a:off x="3696661" y="2412004"/>
            <a:ext cx="1074057" cy="276999"/>
          </a:xfrm>
          <a:prstGeom prst="rect">
            <a:avLst/>
          </a:prstGeom>
          <a:noFill/>
        </p:spPr>
        <p:txBody>
          <a:bodyPr wrap="square" rtlCol="0">
            <a:spAutoFit/>
          </a:bodyPr>
          <a:lstStyle/>
          <a:p>
            <a:r>
              <a:rPr lang="en-US" sz="1200" b="1" dirty="0" smtClean="0">
                <a:latin typeface="Arial" pitchFamily="34" charset="0"/>
                <a:cs typeface="Arial" pitchFamily="34" charset="0"/>
              </a:rPr>
              <a:t>Zagazig</a:t>
            </a:r>
            <a:endParaRPr lang="en-US" sz="1200" b="1" dirty="0">
              <a:latin typeface="Arial" pitchFamily="34" charset="0"/>
              <a:cs typeface="Arial" pitchFamily="34" charset="0"/>
            </a:endParaRPr>
          </a:p>
        </p:txBody>
      </p:sp>
      <p:sp>
        <p:nvSpPr>
          <p:cNvPr id="13" name="TextBox 12"/>
          <p:cNvSpPr txBox="1"/>
          <p:nvPr/>
        </p:nvSpPr>
        <p:spPr>
          <a:xfrm>
            <a:off x="2237974" y="2288632"/>
            <a:ext cx="1074057"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Tanta</a:t>
            </a:r>
            <a:endParaRPr lang="en-US" sz="1200" b="1" dirty="0">
              <a:latin typeface="Arial" pitchFamily="34" charset="0"/>
              <a:cs typeface="Arial" pitchFamily="34" charset="0"/>
            </a:endParaRPr>
          </a:p>
        </p:txBody>
      </p:sp>
      <p:sp>
        <p:nvSpPr>
          <p:cNvPr id="14" name="TextBox 13"/>
          <p:cNvSpPr txBox="1"/>
          <p:nvPr/>
        </p:nvSpPr>
        <p:spPr>
          <a:xfrm>
            <a:off x="4015975" y="2803890"/>
            <a:ext cx="1074057" cy="276999"/>
          </a:xfrm>
          <a:prstGeom prst="rect">
            <a:avLst/>
          </a:prstGeom>
          <a:noFill/>
        </p:spPr>
        <p:txBody>
          <a:bodyPr wrap="square" rtlCol="0">
            <a:spAutoFit/>
          </a:bodyPr>
          <a:lstStyle/>
          <a:p>
            <a:r>
              <a:rPr lang="en-US" sz="1200" b="1" dirty="0" smtClean="0">
                <a:latin typeface="Arial" pitchFamily="34" charset="0"/>
                <a:cs typeface="Arial" pitchFamily="34" charset="0"/>
              </a:rPr>
              <a:t>Suez</a:t>
            </a:r>
            <a:endParaRPr lang="en-US" sz="1200" b="1" dirty="0">
              <a:latin typeface="Arial" pitchFamily="34" charset="0"/>
              <a:cs typeface="Arial" pitchFamily="34" charset="0"/>
            </a:endParaRPr>
          </a:p>
        </p:txBody>
      </p:sp>
      <p:sp>
        <p:nvSpPr>
          <p:cNvPr id="15" name="TextBox 14"/>
          <p:cNvSpPr txBox="1"/>
          <p:nvPr/>
        </p:nvSpPr>
        <p:spPr>
          <a:xfrm>
            <a:off x="3486204" y="4044861"/>
            <a:ext cx="1074057" cy="276999"/>
          </a:xfrm>
          <a:prstGeom prst="rect">
            <a:avLst/>
          </a:prstGeom>
          <a:noFill/>
        </p:spPr>
        <p:txBody>
          <a:bodyPr wrap="square" rtlCol="0">
            <a:spAutoFit/>
          </a:bodyPr>
          <a:lstStyle/>
          <a:p>
            <a:r>
              <a:rPr lang="en-US" sz="1200" b="1" dirty="0" smtClean="0">
                <a:latin typeface="Arial" pitchFamily="34" charset="0"/>
                <a:cs typeface="Arial" pitchFamily="34" charset="0"/>
              </a:rPr>
              <a:t>Sohag</a:t>
            </a:r>
            <a:endParaRPr lang="en-US" sz="1200" b="1" dirty="0">
              <a:latin typeface="Arial" pitchFamily="34" charset="0"/>
              <a:cs typeface="Arial" pitchFamily="34" charset="0"/>
            </a:endParaRPr>
          </a:p>
        </p:txBody>
      </p:sp>
      <p:sp>
        <p:nvSpPr>
          <p:cNvPr id="16" name="TextBox 15"/>
          <p:cNvSpPr txBox="1"/>
          <p:nvPr/>
        </p:nvSpPr>
        <p:spPr>
          <a:xfrm>
            <a:off x="3580549" y="1715318"/>
            <a:ext cx="1088572" cy="276999"/>
          </a:xfrm>
          <a:prstGeom prst="rect">
            <a:avLst/>
          </a:prstGeom>
          <a:noFill/>
        </p:spPr>
        <p:txBody>
          <a:bodyPr wrap="square" rtlCol="0">
            <a:spAutoFit/>
          </a:bodyPr>
          <a:lstStyle/>
          <a:p>
            <a:r>
              <a:rPr lang="en-US" sz="1200" b="1" dirty="0" smtClean="0">
                <a:latin typeface="Arial" pitchFamily="34" charset="0"/>
                <a:cs typeface="Arial" pitchFamily="34" charset="0"/>
              </a:rPr>
              <a:t>Port Said</a:t>
            </a:r>
            <a:endParaRPr lang="en-US" sz="1200" b="1" dirty="0">
              <a:latin typeface="Arial" pitchFamily="34" charset="0"/>
              <a:cs typeface="Arial" pitchFamily="34" charset="0"/>
            </a:endParaRPr>
          </a:p>
        </p:txBody>
      </p:sp>
      <p:sp>
        <p:nvSpPr>
          <p:cNvPr id="17" name="TextBox 16"/>
          <p:cNvSpPr txBox="1"/>
          <p:nvPr/>
        </p:nvSpPr>
        <p:spPr>
          <a:xfrm>
            <a:off x="3587804" y="2012859"/>
            <a:ext cx="1074057" cy="276999"/>
          </a:xfrm>
          <a:prstGeom prst="rect">
            <a:avLst/>
          </a:prstGeom>
          <a:noFill/>
        </p:spPr>
        <p:txBody>
          <a:bodyPr wrap="square" rtlCol="0">
            <a:spAutoFit/>
          </a:bodyPr>
          <a:lstStyle/>
          <a:p>
            <a:r>
              <a:rPr lang="en-US" sz="1200" b="1" dirty="0" smtClean="0">
                <a:latin typeface="Arial" pitchFamily="34" charset="0"/>
                <a:cs typeface="Arial" pitchFamily="34" charset="0"/>
              </a:rPr>
              <a:t>Mansoura</a:t>
            </a:r>
            <a:endParaRPr lang="en-US" sz="1200" b="1" dirty="0">
              <a:latin typeface="Arial" pitchFamily="34" charset="0"/>
              <a:cs typeface="Arial" pitchFamily="34" charset="0"/>
            </a:endParaRPr>
          </a:p>
        </p:txBody>
      </p:sp>
      <p:sp>
        <p:nvSpPr>
          <p:cNvPr id="18" name="TextBox 17"/>
          <p:cNvSpPr txBox="1"/>
          <p:nvPr/>
        </p:nvSpPr>
        <p:spPr>
          <a:xfrm>
            <a:off x="2129119" y="4560119"/>
            <a:ext cx="1074057"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Kharga</a:t>
            </a:r>
            <a:endParaRPr lang="en-US" sz="1200" b="1" dirty="0">
              <a:latin typeface="Arial" pitchFamily="34" charset="0"/>
              <a:cs typeface="Arial" pitchFamily="34" charset="0"/>
            </a:endParaRPr>
          </a:p>
        </p:txBody>
      </p:sp>
      <p:sp>
        <p:nvSpPr>
          <p:cNvPr id="19" name="TextBox 18"/>
          <p:cNvSpPr txBox="1"/>
          <p:nvPr/>
        </p:nvSpPr>
        <p:spPr>
          <a:xfrm>
            <a:off x="3500718" y="2201547"/>
            <a:ext cx="1074057"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Ismailia</a:t>
            </a:r>
            <a:endParaRPr lang="en-US" sz="1200" b="1" dirty="0">
              <a:latin typeface="Arial" pitchFamily="34" charset="0"/>
              <a:cs typeface="Arial" pitchFamily="34" charset="0"/>
            </a:endParaRPr>
          </a:p>
        </p:txBody>
      </p:sp>
      <p:sp>
        <p:nvSpPr>
          <p:cNvPr id="20" name="TextBox 19"/>
          <p:cNvSpPr txBox="1"/>
          <p:nvPr/>
        </p:nvSpPr>
        <p:spPr>
          <a:xfrm>
            <a:off x="3159632" y="2760346"/>
            <a:ext cx="1074057" cy="276999"/>
          </a:xfrm>
          <a:prstGeom prst="rect">
            <a:avLst/>
          </a:prstGeom>
          <a:noFill/>
        </p:spPr>
        <p:txBody>
          <a:bodyPr wrap="square" rtlCol="0">
            <a:spAutoFit/>
          </a:bodyPr>
          <a:lstStyle/>
          <a:p>
            <a:r>
              <a:rPr lang="en-US" sz="1200" b="1" dirty="0" smtClean="0">
                <a:latin typeface="Arial" pitchFamily="34" charset="0"/>
                <a:cs typeface="Arial" pitchFamily="34" charset="0"/>
              </a:rPr>
              <a:t>Giza</a:t>
            </a:r>
            <a:endParaRPr lang="en-US" sz="1200" b="1" dirty="0">
              <a:latin typeface="Arial" pitchFamily="34" charset="0"/>
              <a:cs typeface="Arial" pitchFamily="34" charset="0"/>
            </a:endParaRPr>
          </a:p>
        </p:txBody>
      </p:sp>
      <p:sp>
        <p:nvSpPr>
          <p:cNvPr id="21" name="TextBox 20"/>
          <p:cNvSpPr txBox="1"/>
          <p:nvPr/>
        </p:nvSpPr>
        <p:spPr>
          <a:xfrm>
            <a:off x="1729975" y="2956290"/>
            <a:ext cx="1074057" cy="276999"/>
          </a:xfrm>
          <a:prstGeom prst="rect">
            <a:avLst/>
          </a:prstGeom>
          <a:noFill/>
        </p:spPr>
        <p:txBody>
          <a:bodyPr wrap="square" rtlCol="0">
            <a:spAutoFit/>
          </a:bodyPr>
          <a:lstStyle/>
          <a:p>
            <a:pPr algn="r"/>
            <a:r>
              <a:rPr lang="en-US" sz="1200" b="1" dirty="0" smtClean="0">
                <a:latin typeface="Arial" pitchFamily="34" charset="0"/>
                <a:cs typeface="Arial" pitchFamily="34" charset="0"/>
              </a:rPr>
              <a:t>Fayoum</a:t>
            </a:r>
            <a:endParaRPr lang="en-US" sz="1200" b="1" dirty="0">
              <a:latin typeface="Arial" pitchFamily="34" charset="0"/>
              <a:cs typeface="Arial" pitchFamily="34" charset="0"/>
            </a:endParaRPr>
          </a:p>
        </p:txBody>
      </p:sp>
      <p:sp>
        <p:nvSpPr>
          <p:cNvPr id="22" name="TextBox 21"/>
          <p:cNvSpPr txBox="1"/>
          <p:nvPr/>
        </p:nvSpPr>
        <p:spPr>
          <a:xfrm>
            <a:off x="2767746" y="1613718"/>
            <a:ext cx="1074057"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Damietta</a:t>
            </a:r>
            <a:endParaRPr lang="en-US" sz="1200" b="1" dirty="0">
              <a:latin typeface="Arial" pitchFamily="34" charset="0"/>
              <a:cs typeface="Arial" pitchFamily="34" charset="0"/>
            </a:endParaRPr>
          </a:p>
        </p:txBody>
      </p:sp>
      <p:sp>
        <p:nvSpPr>
          <p:cNvPr id="23" name="TextBox 22"/>
          <p:cNvSpPr txBox="1"/>
          <p:nvPr/>
        </p:nvSpPr>
        <p:spPr>
          <a:xfrm>
            <a:off x="4008718" y="5249546"/>
            <a:ext cx="1074057" cy="276999"/>
          </a:xfrm>
          <a:prstGeom prst="rect">
            <a:avLst/>
          </a:prstGeom>
          <a:noFill/>
        </p:spPr>
        <p:txBody>
          <a:bodyPr wrap="square" rtlCol="0">
            <a:spAutoFit/>
          </a:bodyPr>
          <a:lstStyle/>
          <a:p>
            <a:r>
              <a:rPr lang="en-US" sz="1200" b="1" dirty="0" smtClean="0">
                <a:latin typeface="Arial" pitchFamily="34" charset="0"/>
                <a:cs typeface="Arial" pitchFamily="34" charset="0"/>
              </a:rPr>
              <a:t>Aswan</a:t>
            </a:r>
            <a:endParaRPr lang="en-US" sz="1200" b="1" dirty="0">
              <a:latin typeface="Arial" pitchFamily="34" charset="0"/>
              <a:cs typeface="Arial" pitchFamily="34" charset="0"/>
            </a:endParaRPr>
          </a:p>
        </p:txBody>
      </p:sp>
      <p:sp>
        <p:nvSpPr>
          <p:cNvPr id="24" name="TextBox 23"/>
          <p:cNvSpPr txBox="1"/>
          <p:nvPr/>
        </p:nvSpPr>
        <p:spPr>
          <a:xfrm>
            <a:off x="3319290" y="3776347"/>
            <a:ext cx="1074057" cy="276999"/>
          </a:xfrm>
          <a:prstGeom prst="rect">
            <a:avLst/>
          </a:prstGeom>
          <a:noFill/>
        </p:spPr>
        <p:txBody>
          <a:bodyPr wrap="square" rtlCol="0">
            <a:spAutoFit/>
          </a:bodyPr>
          <a:lstStyle/>
          <a:p>
            <a:r>
              <a:rPr lang="en-US" sz="1200" b="1" dirty="0" smtClean="0">
                <a:latin typeface="Arial" pitchFamily="34" charset="0"/>
                <a:cs typeface="Arial" pitchFamily="34" charset="0"/>
              </a:rPr>
              <a:t>Assiut</a:t>
            </a:r>
            <a:endParaRPr lang="en-US" sz="1200" b="1" dirty="0">
              <a:latin typeface="Arial" pitchFamily="34" charset="0"/>
              <a:cs typeface="Arial" pitchFamily="34" charset="0"/>
            </a:endParaRPr>
          </a:p>
        </p:txBody>
      </p:sp>
      <p:sp>
        <p:nvSpPr>
          <p:cNvPr id="25" name="TextBox 24"/>
          <p:cNvSpPr txBox="1"/>
          <p:nvPr/>
        </p:nvSpPr>
        <p:spPr>
          <a:xfrm>
            <a:off x="1657404" y="1722575"/>
            <a:ext cx="1074057"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Alexandria</a:t>
            </a:r>
            <a:endParaRPr lang="en-US" sz="1200" b="1" dirty="0">
              <a:latin typeface="Arial" pitchFamily="34" charset="0"/>
              <a:cs typeface="Arial" pitchFamily="34" charset="0"/>
            </a:endParaRPr>
          </a:p>
        </p:txBody>
      </p:sp>
      <p:cxnSp>
        <p:nvCxnSpPr>
          <p:cNvPr id="27" name="Straight Arrow Connector 26"/>
          <p:cNvCxnSpPr>
            <a:endCxn id="14" idx="1"/>
          </p:cNvCxnSpPr>
          <p:nvPr/>
        </p:nvCxnSpPr>
        <p:spPr>
          <a:xfrm>
            <a:off x="3667632" y="2658746"/>
            <a:ext cx="348343" cy="283644"/>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521004" y="1976575"/>
            <a:ext cx="94343" cy="79828"/>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2753234" y="3050632"/>
            <a:ext cx="188684" cy="72570"/>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515232" y="1940290"/>
            <a:ext cx="159658" cy="116114"/>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3297506" y="1853209"/>
            <a:ext cx="94343" cy="79828"/>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2854833" y="2208805"/>
            <a:ext cx="203200" cy="145142"/>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515235" y="2353946"/>
            <a:ext cx="195940" cy="36288"/>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97520" y="2462805"/>
            <a:ext cx="442684" cy="79827"/>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261232" y="2179775"/>
            <a:ext cx="377372" cy="29029"/>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flipV="1">
            <a:off x="2941919" y="2658746"/>
            <a:ext cx="145143" cy="72572"/>
          </a:xfrm>
          <a:prstGeom prst="straightConnector1">
            <a:avLst/>
          </a:prstGeom>
          <a:ln w="2222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V="1">
            <a:off x="6802718" y="2847432"/>
            <a:ext cx="2" cy="2"/>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201689" y="2629718"/>
            <a:ext cx="1074057"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Cairo</a:t>
            </a:r>
            <a:endParaRPr lang="en-US" sz="1200" b="1" dirty="0">
              <a:latin typeface="Arial" pitchFamily="34" charset="0"/>
              <a:cs typeface="Arial" pitchFamily="34" charset="0"/>
            </a:endParaRPr>
          </a:p>
        </p:txBody>
      </p:sp>
      <p:cxnSp>
        <p:nvCxnSpPr>
          <p:cNvPr id="67" name="Straight Arrow Connector 66"/>
          <p:cNvCxnSpPr/>
          <p:nvPr/>
        </p:nvCxnSpPr>
        <p:spPr>
          <a:xfrm>
            <a:off x="3079805" y="2782120"/>
            <a:ext cx="108856" cy="94344"/>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362832" y="4226289"/>
            <a:ext cx="159657" cy="43544"/>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14377" y="5358406"/>
            <a:ext cx="116112" cy="43540"/>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166896" y="3928755"/>
            <a:ext cx="159657" cy="43544"/>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2956433" y="4821375"/>
            <a:ext cx="131422" cy="87882"/>
          </a:xfrm>
          <a:prstGeom prst="straightConnector1">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264205" y="1642746"/>
            <a:ext cx="3555999" cy="3508653"/>
          </a:xfrm>
          <a:prstGeom prst="rect">
            <a:avLst/>
          </a:prstGeom>
          <a:noFill/>
        </p:spPr>
        <p:txBody>
          <a:bodyPr wrap="square" rtlCol="0">
            <a:spAutoFit/>
          </a:bodyPr>
          <a:lstStyle/>
          <a:p>
            <a:r>
              <a:rPr lang="en-US" sz="1600" b="1" dirty="0" smtClean="0">
                <a:latin typeface="Arial" pitchFamily="34" charset="0"/>
                <a:cs typeface="Arial" pitchFamily="34" charset="0"/>
              </a:rPr>
              <a:t>Four indicators benchmarked in 15 locations:</a:t>
            </a:r>
          </a:p>
          <a:p>
            <a:pPr>
              <a:buFont typeface="Wingdings" pitchFamily="2" charset="2"/>
              <a:buChar char="ü"/>
            </a:pPr>
            <a:r>
              <a:rPr lang="en-US" sz="1400" dirty="0" smtClean="0">
                <a:latin typeface="Arial" pitchFamily="34" charset="0"/>
                <a:cs typeface="Arial" pitchFamily="34" charset="0"/>
              </a:rPr>
              <a:t>Starting a Business</a:t>
            </a:r>
          </a:p>
          <a:p>
            <a:pPr>
              <a:buFont typeface="Wingdings" pitchFamily="2" charset="2"/>
              <a:buChar char="ü"/>
            </a:pPr>
            <a:r>
              <a:rPr lang="en-US" sz="1400" dirty="0" smtClean="0">
                <a:latin typeface="Arial" pitchFamily="34" charset="0"/>
                <a:cs typeface="Arial" pitchFamily="34" charset="0"/>
              </a:rPr>
              <a:t>Dealing with Construction Permits</a:t>
            </a:r>
          </a:p>
          <a:p>
            <a:pPr>
              <a:buFont typeface="Wingdings" pitchFamily="2" charset="2"/>
              <a:buChar char="ü"/>
            </a:pPr>
            <a:r>
              <a:rPr lang="en-US" sz="1400" dirty="0" smtClean="0">
                <a:latin typeface="Arial" pitchFamily="34" charset="0"/>
                <a:cs typeface="Arial" pitchFamily="34" charset="0"/>
              </a:rPr>
              <a:t>Registering Property</a:t>
            </a:r>
          </a:p>
          <a:p>
            <a:pPr>
              <a:buFont typeface="Wingdings" pitchFamily="2" charset="2"/>
              <a:buChar char="ü"/>
            </a:pPr>
            <a:r>
              <a:rPr lang="en-US" sz="1400" dirty="0" smtClean="0">
                <a:latin typeface="Arial" pitchFamily="34" charset="0"/>
                <a:cs typeface="Arial" pitchFamily="34" charset="0"/>
              </a:rPr>
              <a:t>Enforcing Contracts</a:t>
            </a:r>
          </a:p>
          <a:p>
            <a:endParaRPr lang="en-US" sz="1600" dirty="0" smtClean="0">
              <a:latin typeface="Arial" pitchFamily="34" charset="0"/>
              <a:cs typeface="Arial" pitchFamily="34" charset="0"/>
            </a:endParaRPr>
          </a:p>
          <a:p>
            <a:r>
              <a:rPr lang="en-US" sz="1600" b="1" dirty="0" smtClean="0">
                <a:latin typeface="Arial" pitchFamily="34" charset="0"/>
                <a:cs typeface="Arial" pitchFamily="34" charset="0"/>
              </a:rPr>
              <a:t>Trading Across Borders measured in 5</a:t>
            </a:r>
            <a:r>
              <a:rPr lang="en-US" sz="1600" b="1" dirty="0" smtClean="0">
                <a:solidFill>
                  <a:srgbClr val="FF0000"/>
                </a:solidFill>
                <a:latin typeface="Arial" pitchFamily="34" charset="0"/>
                <a:cs typeface="Arial" pitchFamily="34" charset="0"/>
              </a:rPr>
              <a:t> </a:t>
            </a:r>
            <a:r>
              <a:rPr lang="en-US" sz="1600" b="1" dirty="0" smtClean="0">
                <a:latin typeface="Arial" pitchFamily="34" charset="0"/>
                <a:cs typeface="Arial" pitchFamily="34" charset="0"/>
              </a:rPr>
              <a:t>strategic ports:</a:t>
            </a:r>
          </a:p>
          <a:p>
            <a:pPr>
              <a:buFont typeface="Wingdings" pitchFamily="2" charset="2"/>
              <a:buChar char="ü"/>
            </a:pPr>
            <a:r>
              <a:rPr lang="en-US" sz="1400" dirty="0" smtClean="0">
                <a:latin typeface="Arial" pitchFamily="34" charset="0"/>
                <a:cs typeface="Arial" pitchFamily="34" charset="0"/>
              </a:rPr>
              <a:t>Alexandria</a:t>
            </a:r>
          </a:p>
          <a:p>
            <a:pPr>
              <a:buFont typeface="Wingdings" pitchFamily="2" charset="2"/>
              <a:buChar char="ü"/>
            </a:pPr>
            <a:r>
              <a:rPr lang="en-US" sz="1400" dirty="0" smtClean="0">
                <a:latin typeface="Arial" pitchFamily="34" charset="0"/>
                <a:cs typeface="Arial" pitchFamily="34" charset="0"/>
              </a:rPr>
              <a:t>Damietta</a:t>
            </a:r>
          </a:p>
          <a:p>
            <a:pPr>
              <a:buFont typeface="Wingdings" pitchFamily="2" charset="2"/>
              <a:buChar char="ü"/>
            </a:pPr>
            <a:r>
              <a:rPr lang="en-US" sz="1400" dirty="0" smtClean="0">
                <a:latin typeface="Arial" pitchFamily="34" charset="0"/>
                <a:cs typeface="Arial" pitchFamily="34" charset="0"/>
              </a:rPr>
              <a:t>Port Said East</a:t>
            </a:r>
          </a:p>
          <a:p>
            <a:pPr>
              <a:buFont typeface="Wingdings" pitchFamily="2" charset="2"/>
              <a:buChar char="ü"/>
            </a:pPr>
            <a:r>
              <a:rPr lang="en-US" sz="1400" dirty="0">
                <a:latin typeface="Arial" pitchFamily="34" charset="0"/>
                <a:cs typeface="Arial" pitchFamily="34" charset="0"/>
              </a:rPr>
              <a:t>Port Said </a:t>
            </a:r>
            <a:r>
              <a:rPr lang="en-US" sz="1400" dirty="0" smtClean="0">
                <a:latin typeface="Arial" pitchFamily="34" charset="0"/>
                <a:cs typeface="Arial" pitchFamily="34" charset="0"/>
              </a:rPr>
              <a:t>West</a:t>
            </a:r>
            <a:endParaRPr lang="en-US" sz="1400" dirty="0">
              <a:latin typeface="Arial" pitchFamily="34" charset="0"/>
              <a:cs typeface="Arial" pitchFamily="34" charset="0"/>
            </a:endParaRPr>
          </a:p>
          <a:p>
            <a:pPr>
              <a:buFont typeface="Wingdings" pitchFamily="2" charset="2"/>
              <a:buChar char="ü"/>
            </a:pPr>
            <a:r>
              <a:rPr lang="en-US" sz="1400" dirty="0" err="1" smtClean="0">
                <a:latin typeface="Arial" pitchFamily="34" charset="0"/>
                <a:cs typeface="Arial" pitchFamily="34" charset="0"/>
              </a:rPr>
              <a:t>Sokhna</a:t>
            </a:r>
            <a:r>
              <a:rPr lang="en-US" sz="1400" dirty="0" smtClean="0">
                <a:latin typeface="Arial" pitchFamily="34" charset="0"/>
                <a:cs typeface="Arial" pitchFamily="34" charset="0"/>
              </a:rPr>
              <a:t> (Suez)</a:t>
            </a:r>
          </a:p>
          <a:p>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89" name="TextBox 88"/>
          <p:cNvSpPr txBox="1"/>
          <p:nvPr/>
        </p:nvSpPr>
        <p:spPr>
          <a:xfrm>
            <a:off x="5264205" y="5070398"/>
            <a:ext cx="3468913" cy="1323439"/>
          </a:xfrm>
          <a:prstGeom prst="rect">
            <a:avLst/>
          </a:prstGeom>
          <a:solidFill>
            <a:schemeClr val="accent3"/>
          </a:solidFill>
        </p:spPr>
        <p:txBody>
          <a:bodyPr wrap="square" rtlCol="0">
            <a:spAutoFit/>
          </a:bodyPr>
          <a:lstStyle/>
          <a:p>
            <a:pPr algn="ctr"/>
            <a:r>
              <a:rPr lang="en-US" sz="1600" b="1" dirty="0" smtClean="0">
                <a:latin typeface="Arial" pitchFamily="34" charset="0"/>
                <a:cs typeface="Arial" pitchFamily="34" charset="0"/>
              </a:rPr>
              <a:t>Project carried out in collaboration with the Ministry of Investment and the Ministry of Local Development of the Arab Republic of Egypt</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006664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Ease of obtaining information  on requirements and fees varies across locations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9" y="2596991"/>
            <a:ext cx="8259763" cy="274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3150" y="1607235"/>
            <a:ext cx="6997700" cy="646331"/>
          </a:xfrm>
          <a:prstGeom prst="rect">
            <a:avLst/>
          </a:prstGeom>
        </p:spPr>
        <p:txBody>
          <a:bodyPr wrap="square">
            <a:spAutoFit/>
          </a:bodyPr>
          <a:lstStyle/>
          <a:p>
            <a:pPr algn="ctr"/>
            <a:r>
              <a:rPr lang="en-US" dirty="0"/>
              <a:t>Ease of access to information and fee schedules </a:t>
            </a:r>
            <a:r>
              <a:rPr lang="en-US" dirty="0" smtClean="0"/>
              <a:t>related to construction permits across </a:t>
            </a:r>
            <a:r>
              <a:rPr lang="en-US" dirty="0"/>
              <a:t>15 cities </a:t>
            </a:r>
          </a:p>
        </p:txBody>
      </p:sp>
    </p:spTree>
    <p:extLst>
      <p:ext uri="{BB962C8B-B14F-4D97-AF65-F5344CB8AC3E}">
        <p14:creationId xmlns:p14="http://schemas.microsoft.com/office/powerpoint/2010/main" val="234187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Access </a:t>
            </a:r>
            <a:r>
              <a:rPr lang="en-US" dirty="0"/>
              <a:t>to information is associated with greater trust in regulatory quality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701800"/>
            <a:ext cx="85248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316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findings</a:t>
            </a:r>
            <a:endParaRPr lang="en-US" dirty="0"/>
          </a:p>
        </p:txBody>
      </p:sp>
      <p:sp>
        <p:nvSpPr>
          <p:cNvPr id="3" name="Content Placeholder 2"/>
          <p:cNvSpPr>
            <a:spLocks noGrp="1"/>
          </p:cNvSpPr>
          <p:nvPr>
            <p:ph idx="1"/>
          </p:nvPr>
        </p:nvSpPr>
        <p:spPr>
          <a:xfrm>
            <a:off x="546100" y="1574800"/>
            <a:ext cx="8128000" cy="4914900"/>
          </a:xfrm>
        </p:spPr>
        <p:txBody>
          <a:bodyPr>
            <a:normAutofit fontScale="92500" lnSpcReduction="20000"/>
          </a:bodyPr>
          <a:lstStyle/>
          <a:p>
            <a:pPr marL="457200" indent="-457200">
              <a:spcBef>
                <a:spcPts val="1200"/>
              </a:spcBef>
              <a:spcAft>
                <a:spcPts val="1200"/>
              </a:spcAft>
              <a:buFont typeface="+mj-lt"/>
              <a:buAutoNum type="arabicPeriod"/>
            </a:pPr>
            <a:r>
              <a:rPr lang="en-US" dirty="0" smtClean="0"/>
              <a:t>The success of business start up </a:t>
            </a:r>
            <a:r>
              <a:rPr lang="en-US" dirty="0"/>
              <a:t>o</a:t>
            </a:r>
            <a:r>
              <a:rPr lang="en-US" dirty="0" smtClean="0"/>
              <a:t>ne-stop shops proves that there is no need to come to Cairo to start a business</a:t>
            </a:r>
            <a:endParaRPr lang="en-US" dirty="0"/>
          </a:p>
          <a:p>
            <a:pPr marL="457200" indent="-457200">
              <a:spcBef>
                <a:spcPts val="1200"/>
              </a:spcBef>
              <a:spcAft>
                <a:spcPts val="1200"/>
              </a:spcAft>
              <a:buFont typeface="+mj-lt"/>
              <a:buAutoNum type="arabicPeriod"/>
            </a:pPr>
            <a:r>
              <a:rPr lang="en-US" dirty="0" smtClean="0"/>
              <a:t>Despite a nationally unified construction law, there are large variations in requirements, time and cost across locations</a:t>
            </a:r>
          </a:p>
          <a:p>
            <a:pPr marL="457200" indent="-457200">
              <a:spcBef>
                <a:spcPts val="1200"/>
              </a:spcBef>
              <a:spcAft>
                <a:spcPts val="1200"/>
              </a:spcAft>
              <a:buFont typeface="+mj-lt"/>
              <a:buAutoNum type="arabicPeriod"/>
            </a:pPr>
            <a:r>
              <a:rPr lang="en-US" dirty="0" smtClean="0"/>
              <a:t>Some </a:t>
            </a:r>
            <a:r>
              <a:rPr lang="en-US" dirty="0"/>
              <a:t>c</a:t>
            </a:r>
            <a:r>
              <a:rPr lang="en-US" dirty="0" smtClean="0"/>
              <a:t>ourt of first </a:t>
            </a:r>
            <a:r>
              <a:rPr lang="en-US" dirty="0"/>
              <a:t>i</a:t>
            </a:r>
            <a:r>
              <a:rPr lang="en-US" dirty="0" smtClean="0"/>
              <a:t>nstance found successful ways to deal with high case loads</a:t>
            </a:r>
          </a:p>
          <a:p>
            <a:pPr marL="457200" indent="-457200">
              <a:spcBef>
                <a:spcPts val="1200"/>
              </a:spcBef>
              <a:spcAft>
                <a:spcPts val="1200"/>
              </a:spcAft>
              <a:buFont typeface="+mj-lt"/>
              <a:buAutoNum type="arabicPeriod"/>
            </a:pPr>
            <a:r>
              <a:rPr lang="en-US" dirty="0" smtClean="0"/>
              <a:t>In property registration, better coordination between the real </a:t>
            </a:r>
            <a:r>
              <a:rPr lang="en-US" dirty="0"/>
              <a:t>e</a:t>
            </a:r>
            <a:r>
              <a:rPr lang="en-US" dirty="0" smtClean="0"/>
              <a:t>state </a:t>
            </a:r>
            <a:r>
              <a:rPr lang="en-US" dirty="0"/>
              <a:t>r</a:t>
            </a:r>
            <a:r>
              <a:rPr lang="en-US" dirty="0" smtClean="0"/>
              <a:t>egistry and surveying </a:t>
            </a:r>
            <a:r>
              <a:rPr lang="en-US" dirty="0"/>
              <a:t>a</a:t>
            </a:r>
            <a:r>
              <a:rPr lang="en-US" dirty="0" smtClean="0"/>
              <a:t>uthority shortens processing delays</a:t>
            </a:r>
          </a:p>
          <a:p>
            <a:pPr marL="457200" indent="-457200">
              <a:spcBef>
                <a:spcPts val="1200"/>
              </a:spcBef>
              <a:spcAft>
                <a:spcPts val="1200"/>
              </a:spcAft>
              <a:buFont typeface="+mj-lt"/>
              <a:buAutoNum type="arabicPeriod"/>
            </a:pPr>
            <a:r>
              <a:rPr lang="en-US" dirty="0" smtClean="0"/>
              <a:t>Exporters and importers spend most time on paperwork</a:t>
            </a:r>
          </a:p>
          <a:p>
            <a:pPr marL="457200" indent="-457200">
              <a:spcBef>
                <a:spcPts val="1200"/>
              </a:spcBef>
              <a:spcAft>
                <a:spcPts val="1200"/>
              </a:spcAft>
              <a:buFont typeface="+mj-lt"/>
              <a:buAutoNum type="arabicPeriod"/>
            </a:pPr>
            <a:r>
              <a:rPr lang="en-US" dirty="0" smtClean="0"/>
              <a:t>No </a:t>
            </a:r>
            <a:r>
              <a:rPr lang="en-US" dirty="0"/>
              <a:t>need to reinvent the </a:t>
            </a:r>
            <a:r>
              <a:rPr lang="en-US" dirty="0" smtClean="0"/>
              <a:t>wheel: </a:t>
            </a:r>
            <a:r>
              <a:rPr lang="en-US" dirty="0"/>
              <a:t>successful examples </a:t>
            </a:r>
            <a:r>
              <a:rPr lang="en-US" dirty="0" smtClean="0"/>
              <a:t>of good regulatory practices can be found across Egypt</a:t>
            </a:r>
            <a:endParaRPr lang="en-US" dirty="0"/>
          </a:p>
          <a:p>
            <a:pPr marL="0" lvl="0" indent="0">
              <a:spcBef>
                <a:spcPts val="1200"/>
              </a:spcBef>
              <a:spcAft>
                <a:spcPts val="1200"/>
              </a:spcAft>
              <a:buNone/>
            </a:pPr>
            <a:endParaRPr lang="en-US" b="1" dirty="0"/>
          </a:p>
          <a:p>
            <a:pPr marL="0" indent="0">
              <a:spcBef>
                <a:spcPts val="1200"/>
              </a:spcBef>
              <a:spcAft>
                <a:spcPts val="1200"/>
              </a:spcAft>
              <a:buNone/>
            </a:pPr>
            <a:endParaRPr lang="en-US" dirty="0"/>
          </a:p>
        </p:txBody>
      </p:sp>
    </p:spTree>
    <p:extLst>
      <p:ext uri="{BB962C8B-B14F-4D97-AF65-F5344CB8AC3E}">
        <p14:creationId xmlns:p14="http://schemas.microsoft.com/office/powerpoint/2010/main" val="140495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pPr indent="-228600" algn="ctr">
              <a:spcBef>
                <a:spcPts val="0"/>
              </a:spcBef>
            </a:pPr>
            <a:r>
              <a:rPr lang="en-US" sz="2600" dirty="0" smtClean="0"/>
              <a:t>Success stories can be found across Egypt </a:t>
            </a:r>
          </a:p>
        </p:txBody>
      </p:sp>
      <p:graphicFrame>
        <p:nvGraphicFramePr>
          <p:cNvPr id="9" name="Table 8"/>
          <p:cNvGraphicFramePr>
            <a:graphicFrameLocks noGrp="1"/>
          </p:cNvGraphicFramePr>
          <p:nvPr>
            <p:extLst>
              <p:ext uri="{D42A27DB-BD31-4B8C-83A1-F6EECF244321}">
                <p14:modId xmlns:p14="http://schemas.microsoft.com/office/powerpoint/2010/main" val="1907283245"/>
              </p:ext>
            </p:extLst>
          </p:nvPr>
        </p:nvGraphicFramePr>
        <p:xfrm>
          <a:off x="152400" y="1422401"/>
          <a:ext cx="8839200" cy="4986932"/>
        </p:xfrm>
        <a:graphic>
          <a:graphicData uri="http://schemas.openxmlformats.org/drawingml/2006/table">
            <a:tbl>
              <a:tblPr firstRow="1">
                <a:tableStyleId>{10A1B5D5-9B99-4C35-A422-299274C87663}</a:tableStyleId>
              </a:tblPr>
              <a:tblGrid>
                <a:gridCol w="2133600"/>
                <a:gridCol w="1402080"/>
                <a:gridCol w="1767840"/>
                <a:gridCol w="1767840"/>
                <a:gridCol w="1767840"/>
              </a:tblGrid>
              <a:tr h="727303">
                <a:tc>
                  <a:txBody>
                    <a:bodyPr/>
                    <a:lstStyle/>
                    <a:p>
                      <a:pPr algn="ctr" fontAlgn="ctr"/>
                      <a:r>
                        <a:rPr lang="en-US" sz="1600" b="1" i="0" u="none" strike="noStrike" dirty="0">
                          <a:solidFill>
                            <a:srgbClr val="000000"/>
                          </a:solidFill>
                          <a:latin typeface="Arial" pitchFamily="34" charset="0"/>
                          <a:cs typeface="Arial" pitchFamily="34" charset="0"/>
                        </a:rPr>
                        <a:t>City</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itchFamily="34" charset="0"/>
                          <a:cs typeface="Arial" pitchFamily="34" charset="0"/>
                        </a:rPr>
                        <a:t>Ease of starting a business</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itchFamily="34" charset="0"/>
                          <a:cs typeface="Arial" pitchFamily="34" charset="0"/>
                        </a:rPr>
                        <a:t>Ease of dealing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itchFamily="34" charset="0"/>
                          <a:cs typeface="Arial" pitchFamily="34" charset="0"/>
                        </a:rPr>
                        <a:t>with construction permits</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itchFamily="34" charset="0"/>
                          <a:cs typeface="Arial" pitchFamily="34" charset="0"/>
                        </a:rPr>
                        <a:t>Ease of registering property</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itchFamily="34" charset="0"/>
                          <a:cs typeface="Arial" pitchFamily="34" charset="0"/>
                        </a:rPr>
                        <a:t>Ease of enforcing contracts</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r>
              <a:tr h="283669">
                <a:tc>
                  <a:txBody>
                    <a:bodyPr/>
                    <a:lstStyle/>
                    <a:p>
                      <a:pPr algn="just" fontAlgn="b"/>
                      <a:r>
                        <a:rPr lang="en-US" sz="1600" b="0" i="0" u="none" strike="noStrike" dirty="0">
                          <a:solidFill>
                            <a:srgbClr val="000000"/>
                          </a:solidFill>
                          <a:effectLst/>
                          <a:latin typeface="Arial" pitchFamily="34" charset="0"/>
                          <a:cs typeface="Arial" pitchFamily="34" charset="0"/>
                        </a:rPr>
                        <a:t>Alexandria, </a:t>
                      </a:r>
                      <a:r>
                        <a:rPr lang="en-US" sz="1600" b="0" i="1" u="none" strike="noStrike" dirty="0">
                          <a:solidFill>
                            <a:srgbClr val="000000"/>
                          </a:solidFill>
                          <a:effectLst/>
                          <a:latin typeface="Arial" pitchFamily="34" charset="0"/>
                          <a:cs typeface="Arial" pitchFamily="34" charset="0"/>
                        </a:rPr>
                        <a:t>Alexandria</a:t>
                      </a:r>
                      <a:endParaRPr lang="en-US" sz="1600" b="0" i="0" u="none" strike="noStrike" dirty="0">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1</a:t>
                      </a:r>
                    </a:p>
                  </a:txBody>
                  <a:tcPr marL="9525" marR="9525" marT="9525" marB="0" anchor="b">
                    <a:lnL w="12700" cmpd="sng">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600" b="0" i="0" u="none" strike="noStrike">
                          <a:solidFill>
                            <a:srgbClr val="000000"/>
                          </a:solidFill>
                          <a:effectLst/>
                          <a:latin typeface="Arial" pitchFamily="34" charset="0"/>
                          <a:cs typeface="Arial" pitchFamily="34" charset="0"/>
                        </a:rPr>
                        <a:t>15</a:t>
                      </a:r>
                    </a:p>
                  </a:txBody>
                  <a:tcPr marL="9525" marR="9525" marT="9525" marB="0" anchor="b">
                    <a:lnL w="12700" cmpd="sng">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4</a:t>
                      </a:r>
                    </a:p>
                  </a:txBody>
                  <a:tcPr marL="9525" marR="9525" marT="9525" marB="0" anchor="b">
                    <a:lnL w="12700" cmpd="sng">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11</a:t>
                      </a:r>
                    </a:p>
                  </a:txBody>
                  <a:tcPr marL="9525" marR="9525" marT="9525" marB="0" anchor="b">
                    <a:lnL w="12700" cmpd="sng">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dirty="0" err="1">
                          <a:solidFill>
                            <a:srgbClr val="000000"/>
                          </a:solidFill>
                          <a:effectLst/>
                          <a:latin typeface="Arial" pitchFamily="34" charset="0"/>
                          <a:cs typeface="Arial" pitchFamily="34" charset="0"/>
                        </a:rPr>
                        <a:t>Assuit</a:t>
                      </a:r>
                      <a:r>
                        <a:rPr lang="en-US" sz="1600" b="0" i="0" u="none" strike="noStrike" dirty="0">
                          <a:solidFill>
                            <a:srgbClr val="000000"/>
                          </a:solidFill>
                          <a:effectLst/>
                          <a:latin typeface="Arial" pitchFamily="34" charset="0"/>
                          <a:cs typeface="Arial" pitchFamily="34" charset="0"/>
                        </a:rPr>
                        <a:t>, </a:t>
                      </a:r>
                      <a:r>
                        <a:rPr lang="en-US" sz="1600" b="0" i="1" u="none" strike="noStrike" dirty="0" err="1">
                          <a:solidFill>
                            <a:srgbClr val="000000"/>
                          </a:solidFill>
                          <a:effectLst/>
                          <a:latin typeface="Arial" pitchFamily="34" charset="0"/>
                          <a:cs typeface="Arial" pitchFamily="34" charset="0"/>
                        </a:rPr>
                        <a:t>Assuit</a:t>
                      </a:r>
                      <a:endParaRPr lang="en-US" sz="1600" b="0" i="0" u="none" strike="noStrike" dirty="0">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4</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7</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Arial" pitchFamily="34" charset="0"/>
                          <a:cs typeface="Arial" pitchFamily="34" charset="0"/>
                        </a:rPr>
                        <a:t>10</a:t>
                      </a: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14</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dirty="0">
                          <a:solidFill>
                            <a:srgbClr val="000000"/>
                          </a:solidFill>
                          <a:effectLst/>
                          <a:latin typeface="Arial" pitchFamily="34" charset="0"/>
                          <a:cs typeface="Arial" pitchFamily="34" charset="0"/>
                        </a:rPr>
                        <a:t>Aswan, </a:t>
                      </a:r>
                      <a:r>
                        <a:rPr lang="en-US" sz="1600" b="0" i="1" u="none" strike="noStrike" dirty="0">
                          <a:solidFill>
                            <a:srgbClr val="000000"/>
                          </a:solidFill>
                          <a:effectLst/>
                          <a:latin typeface="Arial" pitchFamily="34" charset="0"/>
                          <a:cs typeface="Arial" pitchFamily="34" charset="0"/>
                        </a:rPr>
                        <a:t>Aswan</a:t>
                      </a:r>
                      <a:endParaRPr lang="en-US" sz="1600" b="0" i="0" u="none" strike="noStrike" dirty="0">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itchFamily="34" charset="0"/>
                          <a:cs typeface="Arial" pitchFamily="34" charset="0"/>
                        </a:rPr>
                        <a:t>15</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14</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Arial" pitchFamily="34" charset="0"/>
                          <a:cs typeface="Arial" pitchFamily="34" charset="0"/>
                        </a:rPr>
                        <a:t>12</a:t>
                      </a: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7</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dirty="0">
                          <a:solidFill>
                            <a:srgbClr val="000000"/>
                          </a:solidFill>
                          <a:effectLst/>
                          <a:latin typeface="Arial" pitchFamily="34" charset="0"/>
                          <a:cs typeface="Arial" pitchFamily="34" charset="0"/>
                        </a:rPr>
                        <a:t>Cairo, </a:t>
                      </a:r>
                      <a:r>
                        <a:rPr lang="en-US" sz="1600" b="0" i="1" u="none" strike="noStrike" dirty="0">
                          <a:solidFill>
                            <a:srgbClr val="000000"/>
                          </a:solidFill>
                          <a:effectLst/>
                          <a:latin typeface="Arial" pitchFamily="34" charset="0"/>
                          <a:cs typeface="Arial" pitchFamily="34" charset="0"/>
                        </a:rPr>
                        <a:t>Cairo</a:t>
                      </a:r>
                      <a:endParaRPr lang="en-US" sz="1600" b="0" i="0" u="none" strike="noStrike" dirty="0">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12</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Arial" pitchFamily="34" charset="0"/>
                          <a:cs typeface="Arial" pitchFamily="34" charset="0"/>
                        </a:rPr>
                        <a:t>13</a:t>
                      </a: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15</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dirty="0">
                          <a:solidFill>
                            <a:srgbClr val="000000"/>
                          </a:solidFill>
                          <a:effectLst/>
                          <a:latin typeface="Arial" pitchFamily="34" charset="0"/>
                          <a:cs typeface="Arial" pitchFamily="34" charset="0"/>
                        </a:rPr>
                        <a:t>Damietta, </a:t>
                      </a:r>
                      <a:r>
                        <a:rPr lang="en-US" sz="1600" b="0" i="1" u="none" strike="noStrike" dirty="0">
                          <a:solidFill>
                            <a:srgbClr val="000000"/>
                          </a:solidFill>
                          <a:effectLst/>
                          <a:latin typeface="Arial" pitchFamily="34" charset="0"/>
                          <a:cs typeface="Arial" pitchFamily="34" charset="0"/>
                        </a:rPr>
                        <a:t>Damietta</a:t>
                      </a:r>
                      <a:endParaRPr lang="en-US" sz="1600" b="0" i="0" u="none" strike="noStrike" dirty="0">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10</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5</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Arial" pitchFamily="34" charset="0"/>
                          <a:cs typeface="Arial" pitchFamily="34" charset="0"/>
                        </a:rPr>
                        <a:t>15</a:t>
                      </a: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Fayoum, </a:t>
                      </a:r>
                      <a:r>
                        <a:rPr lang="en-US" sz="1600" b="0" i="1" u="none" strike="noStrike">
                          <a:solidFill>
                            <a:srgbClr val="000000"/>
                          </a:solidFill>
                          <a:effectLst/>
                          <a:latin typeface="Arial" pitchFamily="34" charset="0"/>
                          <a:cs typeface="Arial" pitchFamily="34" charset="0"/>
                        </a:rPr>
                        <a:t>Fayoum</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6</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13</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3</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3</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Giza, </a:t>
                      </a:r>
                      <a:r>
                        <a:rPr lang="en-US" sz="1600" b="0" i="1" u="none" strike="noStrike">
                          <a:solidFill>
                            <a:srgbClr val="000000"/>
                          </a:solidFill>
                          <a:effectLst/>
                          <a:latin typeface="Arial" pitchFamily="34" charset="0"/>
                          <a:cs typeface="Arial" pitchFamily="34" charset="0"/>
                        </a:rPr>
                        <a:t>Giza</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11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7</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4</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Ismailia, </a:t>
                      </a:r>
                      <a:r>
                        <a:rPr lang="en-US" sz="1600" b="0" i="1" u="none" strike="noStrike">
                          <a:solidFill>
                            <a:srgbClr val="000000"/>
                          </a:solidFill>
                          <a:effectLst/>
                          <a:latin typeface="Arial" pitchFamily="34" charset="0"/>
                          <a:cs typeface="Arial" pitchFamily="34" charset="0"/>
                        </a:rPr>
                        <a:t>Ismailia</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4</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3</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5</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2</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Kharga, </a:t>
                      </a:r>
                      <a:r>
                        <a:rPr lang="en-US" sz="1600" b="0" i="1" u="none" strike="noStrike">
                          <a:solidFill>
                            <a:srgbClr val="000000"/>
                          </a:solidFill>
                          <a:effectLst/>
                          <a:latin typeface="Arial" pitchFamily="34" charset="0"/>
                          <a:cs typeface="Arial" pitchFamily="34" charset="0"/>
                        </a:rPr>
                        <a:t>New Valley</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14</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4</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8</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10</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Mansoura, </a:t>
                      </a:r>
                      <a:r>
                        <a:rPr lang="en-US" sz="1600" b="0" i="1" u="none" strike="noStrike">
                          <a:solidFill>
                            <a:srgbClr val="000000"/>
                          </a:solidFill>
                          <a:effectLst/>
                          <a:latin typeface="Arial" pitchFamily="34" charset="0"/>
                          <a:cs typeface="Arial" pitchFamily="34" charset="0"/>
                        </a:rPr>
                        <a:t>Dakahlia</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itchFamily="34" charset="0"/>
                          <a:cs typeface="Arial" pitchFamily="34" charset="0"/>
                        </a:rPr>
                        <a:t>6</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2</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2</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11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263">
                <a:tc>
                  <a:txBody>
                    <a:bodyPr/>
                    <a:lstStyle/>
                    <a:p>
                      <a:pPr algn="just" fontAlgn="b"/>
                      <a:r>
                        <a:rPr lang="en-US" sz="1600" b="0" i="0" u="none" strike="noStrike">
                          <a:solidFill>
                            <a:srgbClr val="000000"/>
                          </a:solidFill>
                          <a:effectLst/>
                          <a:latin typeface="Arial" pitchFamily="34" charset="0"/>
                          <a:cs typeface="Arial" pitchFamily="34" charset="0"/>
                        </a:rPr>
                        <a:t>Port Said, </a:t>
                      </a:r>
                      <a:r>
                        <a:rPr lang="en-US" sz="1600" b="0" i="1" u="none" strike="noStrike">
                          <a:solidFill>
                            <a:srgbClr val="000000"/>
                          </a:solidFill>
                          <a:effectLst/>
                          <a:latin typeface="Arial" pitchFamily="34" charset="0"/>
                          <a:cs typeface="Arial" pitchFamily="34" charset="0"/>
                        </a:rPr>
                        <a:t>Port Said</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itchFamily="34" charset="0"/>
                          <a:cs typeface="Arial" pitchFamily="34" charset="0"/>
                        </a:rPr>
                        <a:t>12</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10</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600" b="0" i="0" u="none" strike="noStrike">
                          <a:solidFill>
                            <a:srgbClr val="000000"/>
                          </a:solidFill>
                          <a:effectLst/>
                          <a:latin typeface="Arial" pitchFamily="34" charset="0"/>
                          <a:cs typeface="Arial" pitchFamily="34" charset="0"/>
                        </a:rPr>
                        <a:t>7</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Sohag,</a:t>
                      </a:r>
                      <a:r>
                        <a:rPr lang="en-US" sz="1600" b="0" i="1" u="none" strike="noStrike">
                          <a:solidFill>
                            <a:srgbClr val="000000"/>
                          </a:solidFill>
                          <a:effectLst/>
                          <a:latin typeface="Arial" pitchFamily="34" charset="0"/>
                          <a:cs typeface="Arial" pitchFamily="34" charset="0"/>
                        </a:rPr>
                        <a:t> Sohag</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itchFamily="34" charset="0"/>
                          <a:cs typeface="Arial" pitchFamily="34" charset="0"/>
                        </a:rPr>
                        <a:t>12</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9</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Arial" pitchFamily="34" charset="0"/>
                          <a:cs typeface="Arial" pitchFamily="34" charset="0"/>
                        </a:rPr>
                        <a:t>6</a:t>
                      </a: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6</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Suez, </a:t>
                      </a:r>
                      <a:r>
                        <a:rPr lang="en-US" sz="1600" b="0" i="1" u="none" strike="noStrike">
                          <a:solidFill>
                            <a:srgbClr val="000000"/>
                          </a:solidFill>
                          <a:effectLst/>
                          <a:latin typeface="Arial" pitchFamily="34" charset="0"/>
                          <a:cs typeface="Arial" pitchFamily="34" charset="0"/>
                        </a:rPr>
                        <a:t>Suez</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itchFamily="34" charset="0"/>
                          <a:cs typeface="Arial" pitchFamily="34" charset="0"/>
                        </a:rPr>
                        <a:t>10</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9</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Tanta, </a:t>
                      </a:r>
                      <a:r>
                        <a:rPr lang="en-US" sz="1600" b="0" i="1" u="none" strike="noStrike">
                          <a:solidFill>
                            <a:srgbClr val="000000"/>
                          </a:solidFill>
                          <a:effectLst/>
                          <a:latin typeface="Arial" pitchFamily="34" charset="0"/>
                          <a:cs typeface="Arial" pitchFamily="34" charset="0"/>
                        </a:rPr>
                        <a:t>Gharbia</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itchFamily="34" charset="0"/>
                          <a:cs typeface="Arial" pitchFamily="34" charset="0"/>
                        </a:rPr>
                        <a:t>8</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6</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Arial" pitchFamily="34" charset="0"/>
                          <a:cs typeface="Arial" pitchFamily="34" charset="0"/>
                        </a:rPr>
                        <a:t>14</a:t>
                      </a: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5</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669">
                <a:tc>
                  <a:txBody>
                    <a:bodyPr/>
                    <a:lstStyle/>
                    <a:p>
                      <a:pPr algn="just" fontAlgn="b"/>
                      <a:r>
                        <a:rPr lang="en-US" sz="1600" b="0" i="0" u="none" strike="noStrike">
                          <a:solidFill>
                            <a:srgbClr val="000000"/>
                          </a:solidFill>
                          <a:effectLst/>
                          <a:latin typeface="Arial" pitchFamily="34" charset="0"/>
                          <a:cs typeface="Arial" pitchFamily="34" charset="0"/>
                        </a:rPr>
                        <a:t>Zagazig, </a:t>
                      </a:r>
                      <a:r>
                        <a:rPr lang="en-US" sz="1600" b="0" i="1" u="none" strike="noStrike">
                          <a:solidFill>
                            <a:srgbClr val="000000"/>
                          </a:solidFill>
                          <a:effectLst/>
                          <a:latin typeface="Arial" pitchFamily="34" charset="0"/>
                          <a:cs typeface="Arial" pitchFamily="34" charset="0"/>
                        </a:rPr>
                        <a:t>Sharqia</a:t>
                      </a:r>
                      <a:endParaRPr lang="en-US" sz="1600" b="0" i="0" u="none" strike="noStrike">
                        <a:solidFill>
                          <a:srgbClr val="000000"/>
                        </a:solidFill>
                        <a:effectLst/>
                        <a:latin typeface="Arial" pitchFamily="34" charset="0"/>
                        <a:cs typeface="Arial" pitchFamily="34" charset="0"/>
                      </a:endParaRP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itchFamily="34" charset="0"/>
                          <a:cs typeface="Arial" pitchFamily="34" charset="0"/>
                        </a:rPr>
                        <a:t>8</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7</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rial" pitchFamily="34" charset="0"/>
                          <a:cs typeface="Arial" pitchFamily="34" charset="0"/>
                        </a:rPr>
                        <a:t>11</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rial" pitchFamily="34" charset="0"/>
                          <a:cs typeface="Arial" pitchFamily="34" charset="0"/>
                        </a:rPr>
                        <a:t>13</a:t>
                      </a:r>
                    </a:p>
                  </a:txBody>
                  <a:tcPr marL="9525" marR="9525" marT="9525" marB="0" anchor="b">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11174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Starting a business: </a:t>
            </a:r>
            <a:r>
              <a:rPr lang="en-US" dirty="0" smtClean="0"/>
              <a:t>one-stop shops are </a:t>
            </a:r>
            <a:br>
              <a:rPr lang="en-US" dirty="0" smtClean="0"/>
            </a:br>
            <a:r>
              <a:rPr lang="en-US" dirty="0" smtClean="0"/>
              <a:t>making it easier across cities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405064"/>
            <a:ext cx="7734300" cy="331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495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Starting a Business across Egypt</a:t>
            </a:r>
            <a:r>
              <a:rPr lang="en-US" dirty="0" smtClean="0"/>
              <a:t>: as fast as in OECD High Income Economies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1968499"/>
            <a:ext cx="7638360" cy="392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33280" y="6199275"/>
            <a:ext cx="4572000" cy="261610"/>
          </a:xfrm>
          <a:prstGeom prst="rect">
            <a:avLst/>
          </a:prstGeom>
        </p:spPr>
        <p:txBody>
          <a:bodyPr>
            <a:spAutoFit/>
          </a:bodyPr>
          <a:lstStyle/>
          <a:p>
            <a:r>
              <a:rPr lang="en-US" sz="1100" dirty="0" smtClean="0"/>
              <a:t>*MENA </a:t>
            </a:r>
            <a:r>
              <a:rPr lang="en-US" sz="1100" dirty="0"/>
              <a:t>is the Middle East and North Africa regional average</a:t>
            </a:r>
          </a:p>
        </p:txBody>
      </p:sp>
    </p:spTree>
    <p:extLst>
      <p:ext uri="{BB962C8B-B14F-4D97-AF65-F5344CB8AC3E}">
        <p14:creationId xmlns:p14="http://schemas.microsoft.com/office/powerpoint/2010/main" val="4056128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092" y="114300"/>
            <a:ext cx="6424874" cy="1155700"/>
          </a:xfrm>
        </p:spPr>
        <p:txBody>
          <a:bodyPr>
            <a:noAutofit/>
          </a:bodyPr>
          <a:lstStyle/>
          <a:p>
            <a:pPr algn="ctr"/>
            <a:r>
              <a:rPr lang="en-US" dirty="0" smtClean="0">
                <a:solidFill>
                  <a:srgbClr val="C00000"/>
                </a:solidFill>
              </a:rPr>
              <a:t>Dealing with construction permits:</a:t>
            </a:r>
            <a:r>
              <a:rPr lang="en-US" dirty="0" smtClean="0"/>
              <a:t> wide variation in pre-construction approvals and inspections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092" y="1600200"/>
            <a:ext cx="6383708" cy="489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08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Registering property: </a:t>
            </a:r>
            <a:r>
              <a:rPr lang="en-US" dirty="0" smtClean="0"/>
              <a:t>time differences driven by </a:t>
            </a:r>
            <a:r>
              <a:rPr lang="en-US" dirty="0"/>
              <a:t>the efficiency </a:t>
            </a:r>
            <a:r>
              <a:rPr lang="en-US" dirty="0" smtClean="0"/>
              <a:t>of </a:t>
            </a:r>
            <a:r>
              <a:rPr lang="en-US" dirty="0"/>
              <a:t>local </a:t>
            </a:r>
            <a:r>
              <a:rPr lang="en-US" dirty="0" smtClean="0"/>
              <a:t>Real </a:t>
            </a:r>
            <a:r>
              <a:rPr lang="en-US" dirty="0"/>
              <a:t>E</a:t>
            </a:r>
            <a:r>
              <a:rPr lang="en-US" dirty="0" smtClean="0"/>
              <a:t>state </a:t>
            </a:r>
            <a:r>
              <a:rPr lang="en-US" dirty="0"/>
              <a:t>R</a:t>
            </a:r>
            <a:r>
              <a:rPr lang="en-US" dirty="0" smtClean="0"/>
              <a:t>egistries and coordination with Surveying Authority</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98" y="1516059"/>
            <a:ext cx="7077075" cy="520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86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3130" y="1590041"/>
            <a:ext cx="5590540" cy="3275256"/>
          </a:xfrm>
          <a:prstGeom prst="rect">
            <a:avLst/>
          </a:prstGeom>
        </p:spPr>
        <p:txBody>
          <a:bodyPr wrap="square">
            <a:spAutoFit/>
          </a:bodyPr>
          <a:lstStyle/>
          <a:p>
            <a:pPr>
              <a:spcAft>
                <a:spcPts val="1300"/>
              </a:spcAft>
            </a:pPr>
            <a:r>
              <a:rPr lang="en-US" sz="2000" b="1" dirty="0" smtClean="0">
                <a:latin typeface="Arial" pitchFamily="34" charset="0"/>
                <a:cs typeface="Arial" pitchFamily="34" charset="0"/>
              </a:rPr>
              <a:t>      Doing Business indicators:</a:t>
            </a:r>
          </a:p>
          <a:p>
            <a:pPr lvl="1" indent="-403225">
              <a:buClr>
                <a:srgbClr val="FFC000"/>
              </a:buClr>
              <a:buFont typeface="Wingdings" pitchFamily="2" charset="2"/>
              <a:buChar char="ü"/>
            </a:pPr>
            <a:r>
              <a:rPr lang="en-US" sz="2000" dirty="0" smtClean="0">
                <a:solidFill>
                  <a:schemeClr val="tx2"/>
                </a:solidFill>
                <a:latin typeface="Arial" pitchFamily="34" charset="0"/>
                <a:cs typeface="Arial" pitchFamily="34" charset="0"/>
              </a:rPr>
              <a:t>Focus on regulations relevant to the life cycle of a small to medium-sized domestic business.</a:t>
            </a:r>
          </a:p>
          <a:p>
            <a:pPr lvl="1" indent="-403225">
              <a:buClr>
                <a:srgbClr val="FFC000"/>
              </a:buClr>
              <a:buFont typeface="Wingdings" pitchFamily="2" charset="2"/>
              <a:buChar char="ü"/>
            </a:pPr>
            <a:endParaRPr lang="en-US" sz="1200" dirty="0" smtClean="0">
              <a:solidFill>
                <a:schemeClr val="tx2"/>
              </a:solidFill>
              <a:latin typeface="Arial" pitchFamily="34" charset="0"/>
              <a:cs typeface="Arial" pitchFamily="34" charset="0"/>
            </a:endParaRPr>
          </a:p>
          <a:p>
            <a:pPr lvl="1" indent="-403225">
              <a:buClr>
                <a:srgbClr val="FFC000"/>
              </a:buClr>
              <a:buFont typeface="Wingdings" pitchFamily="2" charset="2"/>
              <a:buChar char="ü"/>
            </a:pPr>
            <a:r>
              <a:rPr lang="en-US" sz="2000" dirty="0" smtClean="0">
                <a:solidFill>
                  <a:schemeClr val="tx2"/>
                </a:solidFill>
                <a:latin typeface="Arial" pitchFamily="34" charset="0"/>
                <a:cs typeface="Arial" pitchFamily="34" charset="0"/>
              </a:rPr>
              <a:t>Are built on standardized case scenarios.</a:t>
            </a:r>
          </a:p>
          <a:p>
            <a:pPr lvl="1" indent="-403225">
              <a:buClr>
                <a:srgbClr val="FFC000"/>
              </a:buClr>
              <a:buFont typeface="Wingdings" pitchFamily="2" charset="2"/>
              <a:buChar char="ü"/>
            </a:pPr>
            <a:endParaRPr lang="en-US" sz="1200" dirty="0" smtClean="0">
              <a:solidFill>
                <a:schemeClr val="tx2"/>
              </a:solidFill>
              <a:latin typeface="Arial" pitchFamily="34" charset="0"/>
              <a:cs typeface="Arial" pitchFamily="34" charset="0"/>
            </a:endParaRPr>
          </a:p>
          <a:p>
            <a:pPr lvl="1" indent="-403225">
              <a:buClr>
                <a:srgbClr val="FFC000"/>
              </a:buClr>
              <a:buFont typeface="Wingdings" pitchFamily="2" charset="2"/>
              <a:buChar char="ü"/>
            </a:pPr>
            <a:r>
              <a:rPr lang="en-US" sz="2000" dirty="0" smtClean="0">
                <a:solidFill>
                  <a:schemeClr val="tx2"/>
                </a:solidFill>
                <a:latin typeface="Arial" pitchFamily="34" charset="0"/>
                <a:cs typeface="Arial" pitchFamily="34" charset="0"/>
              </a:rPr>
              <a:t>Are measured for the most populous city in each country.</a:t>
            </a:r>
          </a:p>
          <a:p>
            <a:pPr lvl="1" indent="-403225">
              <a:buClr>
                <a:srgbClr val="FFC000"/>
              </a:buClr>
              <a:buFont typeface="Wingdings" pitchFamily="2" charset="2"/>
              <a:buChar char="ü"/>
            </a:pPr>
            <a:endParaRPr lang="en-US" sz="1200" dirty="0" smtClean="0">
              <a:solidFill>
                <a:schemeClr val="tx2"/>
              </a:solidFill>
              <a:latin typeface="Arial" pitchFamily="34" charset="0"/>
              <a:cs typeface="Arial" pitchFamily="34" charset="0"/>
            </a:endParaRPr>
          </a:p>
          <a:p>
            <a:pPr lvl="1" indent="-403225">
              <a:buClr>
                <a:srgbClr val="FFC000"/>
              </a:buClr>
              <a:buFont typeface="Wingdings" pitchFamily="2" charset="2"/>
              <a:buChar char="ü"/>
            </a:pPr>
            <a:r>
              <a:rPr lang="en-US" sz="2000" dirty="0" smtClean="0">
                <a:solidFill>
                  <a:schemeClr val="tx2"/>
                </a:solidFill>
                <a:latin typeface="Arial" pitchFamily="34" charset="0"/>
                <a:cs typeface="Arial" pitchFamily="34" charset="0"/>
              </a:rPr>
              <a:t>Are focused on the formal sector.</a:t>
            </a:r>
          </a:p>
        </p:txBody>
      </p:sp>
      <p:sp>
        <p:nvSpPr>
          <p:cNvPr id="6" name="TextBox 5"/>
          <p:cNvSpPr txBox="1"/>
          <p:nvPr/>
        </p:nvSpPr>
        <p:spPr>
          <a:xfrm>
            <a:off x="653139" y="5285987"/>
            <a:ext cx="8142515" cy="923330"/>
          </a:xfrm>
          <a:prstGeom prst="rect">
            <a:avLst/>
          </a:prstGeom>
          <a:noFill/>
          <a:ln w="38100">
            <a:solidFill>
              <a:srgbClr val="002060"/>
            </a:solidFill>
          </a:ln>
        </p:spPr>
        <p:txBody>
          <a:bodyPr wrap="square" rtlCol="0">
            <a:spAutoFit/>
          </a:bodyPr>
          <a:lstStyle/>
          <a:p>
            <a:pPr marL="0" lvl="1"/>
            <a:r>
              <a:rPr lang="en-US" b="1" dirty="0" smtClean="0">
                <a:latin typeface="Arial" pitchFamily="34" charset="0"/>
                <a:cs typeface="Arial" pitchFamily="34" charset="0"/>
              </a:rPr>
              <a:t>DO NOT </a:t>
            </a:r>
            <a:r>
              <a:rPr lang="en-US" dirty="0" smtClean="0">
                <a:latin typeface="Arial" pitchFamily="34" charset="0"/>
                <a:cs typeface="Arial" pitchFamily="34" charset="0"/>
              </a:rPr>
              <a:t>measure all aspects of the business environment such as macroeconomic stability, corruption, level of labor skills, proximity to markets, or of regulation specific to foreign investment or financial markets.</a:t>
            </a:r>
            <a:endParaRPr lang="en-US" dirty="0">
              <a:latin typeface="Arial" pitchFamily="34" charset="0"/>
              <a:cs typeface="Arial" pitchFamily="34" charset="0"/>
            </a:endParaRPr>
          </a:p>
        </p:txBody>
      </p:sp>
      <p:sp>
        <p:nvSpPr>
          <p:cNvPr id="7" name="Title Placeholder 1"/>
          <p:cNvSpPr>
            <a:spLocks noGrp="1"/>
          </p:cNvSpPr>
          <p:nvPr>
            <p:ph type="title"/>
          </p:nvPr>
        </p:nvSpPr>
        <p:spPr>
          <a:prstGeom prst="rect">
            <a:avLst/>
          </a:prstGeom>
        </p:spPr>
        <p:txBody>
          <a:bodyPr vert="horz" lIns="0" tIns="0" rIns="0" bIns="0" rtlCol="0" anchor="ctr">
            <a:normAutofit/>
          </a:bodyPr>
          <a:lstStyle>
            <a:lvl1pPr algn="ctr">
              <a:defRPr sz="2400" b="1"/>
            </a:lvl1pPr>
          </a:lstStyle>
          <a:p>
            <a:r>
              <a:rPr lang="en-US" dirty="0"/>
              <a:t>What does </a:t>
            </a:r>
            <a:r>
              <a:rPr lang="en-US" i="1" dirty="0"/>
              <a:t>Doing Business </a:t>
            </a:r>
            <a:r>
              <a:rPr lang="en-US" dirty="0"/>
              <a:t>measure?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855"/>
          <a:stretch/>
        </p:blipFill>
        <p:spPr>
          <a:xfrm>
            <a:off x="570386" y="1590041"/>
            <a:ext cx="2670446" cy="3401059"/>
          </a:xfrm>
          <a:prstGeom prst="rect">
            <a:avLst/>
          </a:prstGeom>
        </p:spPr>
      </p:pic>
    </p:spTree>
    <p:extLst>
      <p:ext uri="{BB962C8B-B14F-4D97-AF65-F5344CB8AC3E}">
        <p14:creationId xmlns:p14="http://schemas.microsoft.com/office/powerpoint/2010/main" val="3555559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177800"/>
            <a:ext cx="6441966" cy="1092200"/>
          </a:xfrm>
        </p:spPr>
        <p:txBody>
          <a:bodyPr>
            <a:normAutofit fontScale="90000"/>
          </a:bodyPr>
          <a:lstStyle/>
          <a:p>
            <a:pPr algn="ctr"/>
            <a:r>
              <a:rPr lang="en-US" dirty="0" smtClean="0">
                <a:solidFill>
                  <a:srgbClr val="C00000"/>
                </a:solidFill>
              </a:rPr>
              <a:t>No need to reinvent the wheel: </a:t>
            </a:r>
            <a:br>
              <a:rPr lang="en-US" dirty="0" smtClean="0">
                <a:solidFill>
                  <a:srgbClr val="C00000"/>
                </a:solidFill>
              </a:rPr>
            </a:br>
            <a:r>
              <a:rPr lang="en-US" dirty="0" smtClean="0"/>
              <a:t>successful examples of good practices found across Egypt</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888108481"/>
              </p:ext>
            </p:extLst>
          </p:nvPr>
        </p:nvGraphicFramePr>
        <p:xfrm>
          <a:off x="152401" y="1549400"/>
          <a:ext cx="8839199" cy="5118099"/>
        </p:xfrm>
        <a:graphic>
          <a:graphicData uri="http://schemas.openxmlformats.org/drawingml/2006/table">
            <a:tbl>
              <a:tblPr firstRow="1">
                <a:tableStyleId>{10A1B5D5-9B99-4C35-A422-299274C87663}</a:tableStyleId>
              </a:tblPr>
              <a:tblGrid>
                <a:gridCol w="1212821"/>
                <a:gridCol w="1974878"/>
                <a:gridCol w="2336800"/>
                <a:gridCol w="1870474"/>
                <a:gridCol w="1444226"/>
              </a:tblGrid>
              <a:tr h="1089229">
                <a:tc>
                  <a:txBody>
                    <a:bodyPr/>
                    <a:lstStyle/>
                    <a:p>
                      <a:pPr marL="63500" marR="0" lvl="0" indent="0" algn="ctr" defTabSz="914400" rtl="0" eaLnBrk="1" fontAlgn="ctr"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Arial" pitchFamily="34" charset="0"/>
                          <a:ea typeface="+mn-ea"/>
                          <a:cs typeface="Arial" pitchFamily="34" charset="0"/>
                        </a:rPr>
                        <a:t>Doing</a:t>
                      </a:r>
                    </a:p>
                    <a:p>
                      <a:pPr marL="63500" marR="0" lvl="0" indent="0" algn="ctr" defTabSz="914400" rtl="0" eaLnBrk="1" fontAlgn="ctr"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Arial" pitchFamily="34" charset="0"/>
                          <a:ea typeface="+mn-ea"/>
                          <a:cs typeface="Arial" pitchFamily="34" charset="0"/>
                        </a:rPr>
                        <a:t>Business</a:t>
                      </a:r>
                    </a:p>
                    <a:p>
                      <a:pPr marL="63500" marR="0" lvl="0" indent="0" algn="ctr" defTabSz="914400" rtl="0" eaLnBrk="1" fontAlgn="ctr"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Arial" pitchFamily="34" charset="0"/>
                          <a:ea typeface="+mn-ea"/>
                          <a:cs typeface="Arial" pitchFamily="34" charset="0"/>
                        </a:rPr>
                        <a:t>indicator</a:t>
                      </a:r>
                      <a:endParaRPr lang="en-US" sz="1400" b="1" kern="1200" baseline="0" dirty="0">
                        <a:solidFill>
                          <a:schemeClr val="tx1"/>
                        </a:solidFill>
                        <a:latin typeface="Arial" pitchFamily="34" charset="0"/>
                        <a:ea typeface="+mn-ea"/>
                        <a:cs typeface="Arial" pitchFamily="34" charset="0"/>
                      </a:endParaRPr>
                    </a:p>
                  </a:txBody>
                  <a:tcPr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ctr" fontAlgn="ctr"/>
                      <a:r>
                        <a:rPr lang="en-US" sz="1400" b="1" kern="1200" baseline="0" dirty="0" smtClean="0">
                          <a:solidFill>
                            <a:schemeClr val="tx1"/>
                          </a:solidFill>
                          <a:latin typeface="Arial" pitchFamily="34" charset="0"/>
                          <a:ea typeface="+mn-ea"/>
                          <a:cs typeface="Arial" pitchFamily="34" charset="0"/>
                        </a:rPr>
                        <a:t>Best practices within Egypt</a:t>
                      </a:r>
                      <a:endParaRPr lang="en-US" sz="1400" b="1" i="0" u="none" strike="noStrike" dirty="0">
                        <a:solidFill>
                          <a:schemeClr val="tx1"/>
                        </a:solidFill>
                        <a:latin typeface="Arial" pitchFamily="34" charset="0"/>
                        <a:cs typeface="Arial" pitchFamily="34"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fontAlgn="ctr"/>
                      <a:endParaRPr lang="en-US" sz="1600" b="1" i="0" u="none" strike="noStrike" dirty="0">
                        <a:solidFill>
                          <a:srgbClr val="000000"/>
                        </a:solidFill>
                        <a:latin typeface="Arial" pitchFamily="34" charset="0"/>
                        <a:cs typeface="Arial" pitchFamily="34"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lang="en-US" sz="1400" b="1" kern="1200" baseline="0" dirty="0" smtClean="0">
                          <a:solidFill>
                            <a:schemeClr val="tx1"/>
                          </a:solidFill>
                          <a:latin typeface="Arial" pitchFamily="34" charset="0"/>
                          <a:ea typeface="+mn-ea"/>
                          <a:cs typeface="Arial" pitchFamily="34" charset="0"/>
                        </a:rPr>
                        <a:t>Egyptian best</a:t>
                      </a:r>
                    </a:p>
                    <a:p>
                      <a:pPr algn="ctr"/>
                      <a:r>
                        <a:rPr lang="en-US" sz="1400" b="1" kern="1200" baseline="0" dirty="0" smtClean="0">
                          <a:solidFill>
                            <a:schemeClr val="tx1"/>
                          </a:solidFill>
                          <a:latin typeface="Arial" pitchFamily="34" charset="0"/>
                          <a:ea typeface="+mn-ea"/>
                          <a:cs typeface="Arial" pitchFamily="34" charset="0"/>
                        </a:rPr>
                        <a:t>practices compared</a:t>
                      </a:r>
                    </a:p>
                    <a:p>
                      <a:pPr algn="ctr"/>
                      <a:r>
                        <a:rPr lang="en-US" sz="1400" b="1" kern="1200" baseline="0" dirty="0" smtClean="0">
                          <a:solidFill>
                            <a:schemeClr val="tx1"/>
                          </a:solidFill>
                          <a:latin typeface="Arial" pitchFamily="34" charset="0"/>
                          <a:ea typeface="+mn-ea"/>
                          <a:cs typeface="Arial" pitchFamily="34" charset="0"/>
                        </a:rPr>
                        <a:t>internationally</a:t>
                      </a:r>
                    </a:p>
                    <a:p>
                      <a:pPr algn="ctr"/>
                      <a:r>
                        <a:rPr lang="en-US" sz="1100" b="1" kern="1200" baseline="0" dirty="0" smtClean="0">
                          <a:solidFill>
                            <a:schemeClr val="tx1"/>
                          </a:solidFill>
                          <a:latin typeface="Arial" pitchFamily="34" charset="0"/>
                          <a:ea typeface="+mn-ea"/>
                          <a:cs typeface="Arial" pitchFamily="34" charset="0"/>
                        </a:rPr>
                        <a:t>(global rank)</a:t>
                      </a:r>
                      <a:endParaRPr lang="en-US" sz="1100" b="1" i="0" u="none" strike="noStrike" dirty="0">
                        <a:solidFill>
                          <a:schemeClr val="tx1"/>
                        </a:solidFill>
                        <a:latin typeface="Arial" pitchFamily="34" charset="0"/>
                        <a:cs typeface="Arial" pitchFamily="34"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1" kern="1200" baseline="0" dirty="0" smtClean="0">
                          <a:solidFill>
                            <a:schemeClr val="tx1"/>
                          </a:solidFill>
                          <a:latin typeface="Arial" pitchFamily="34" charset="0"/>
                          <a:ea typeface="+mn-ea"/>
                          <a:cs typeface="Arial" pitchFamily="34" charset="0"/>
                        </a:rPr>
                        <a:t>Egypt’s performance</a:t>
                      </a:r>
                    </a:p>
                    <a:p>
                      <a:pPr algn="ctr"/>
                      <a:r>
                        <a:rPr lang="en-US" sz="1400" b="1" kern="1200" baseline="0" dirty="0" smtClean="0">
                          <a:solidFill>
                            <a:schemeClr val="tx1"/>
                          </a:solidFill>
                          <a:latin typeface="Arial" pitchFamily="34" charset="0"/>
                          <a:ea typeface="+mn-ea"/>
                          <a:cs typeface="Arial" pitchFamily="34" charset="0"/>
                        </a:rPr>
                        <a:t>in DB2014</a:t>
                      </a:r>
                      <a:r>
                        <a:rPr lang="en-US" sz="1100" b="1" kern="1200" baseline="0" dirty="0" smtClean="0">
                          <a:solidFill>
                            <a:schemeClr val="tx1"/>
                          </a:solidFill>
                          <a:latin typeface="Arial" pitchFamily="34" charset="0"/>
                          <a:ea typeface="+mn-ea"/>
                          <a:cs typeface="Arial" pitchFamily="34" charset="0"/>
                        </a:rPr>
                        <a:t> (represented by Cairo, global rank)</a:t>
                      </a:r>
                      <a:endParaRPr lang="en-US" sz="1100" b="1" i="0" u="none" strike="noStrike" dirty="0">
                        <a:solidFill>
                          <a:schemeClr val="tx1"/>
                        </a:solidFill>
                        <a:latin typeface="Arial" pitchFamily="34" charset="0"/>
                        <a:cs typeface="Arial" pitchFamily="34"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409084">
                <a:tc row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pitchFamily="34" charset="0"/>
                          <a:ea typeface="+mn-ea"/>
                          <a:cs typeface="Arial" pitchFamily="34" charset="0"/>
                        </a:rPr>
                        <a:t>Dealing with construction permits</a:t>
                      </a:r>
                    </a:p>
                  </a:txBody>
                  <a:tcPr marR="9525" marT="9525" marB="0" anchor="ctr">
                    <a:lnL w="12700" cmpd="sng">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a:effectLst/>
                          <a:latin typeface="Arial" pitchFamily="34" charset="0"/>
                          <a:cs typeface="Arial" pitchFamily="34" charset="0"/>
                        </a:rPr>
                        <a:t>13 procedures </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kern="1200" dirty="0" smtClean="0">
                          <a:solidFill>
                            <a:schemeClr val="dk1"/>
                          </a:solidFill>
                          <a:latin typeface="Arial" pitchFamily="34" charset="0"/>
                          <a:ea typeface="+mn-ea"/>
                          <a:cs typeface="Arial" pitchFamily="34" charset="0"/>
                        </a:rPr>
                        <a:t>Suez</a:t>
                      </a:r>
                    </a:p>
                  </a:txBody>
                  <a:tcPr marL="9525" marR="9525" marT="9525" marB="0" anchor="ctr">
                    <a:lnL w="12700" cmpd="sng">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400" b="1" u="none" strike="noStrike" dirty="0">
                          <a:effectLst/>
                          <a:latin typeface="Arial" pitchFamily="34" charset="0"/>
                          <a:cs typeface="Arial" pitchFamily="34" charset="0"/>
                        </a:rPr>
                        <a:t>39</a:t>
                      </a:r>
                      <a:endParaRPr lang="en-US" sz="1400" b="1"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400" b="1" u="none" strike="noStrike">
                          <a:effectLst/>
                          <a:latin typeface="Arial" pitchFamily="34" charset="0"/>
                          <a:cs typeface="Arial" pitchFamily="34" charset="0"/>
                        </a:rPr>
                        <a:t>149</a:t>
                      </a:r>
                      <a:endParaRPr lang="en-US" sz="1400" b="1" i="0" u="none" strike="noStrike">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5989">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smtClean="0">
                          <a:effectLst/>
                          <a:latin typeface="Arial" pitchFamily="34" charset="0"/>
                          <a:cs typeface="Arial" pitchFamily="34" charset="0"/>
                        </a:rPr>
                        <a:t>109 days </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kern="1200" dirty="0" smtClean="0">
                          <a:solidFill>
                            <a:schemeClr val="dk1"/>
                          </a:solidFill>
                          <a:latin typeface="Arial" pitchFamily="34" charset="0"/>
                          <a:ea typeface="+mn-ea"/>
                          <a:cs typeface="Arial" pitchFamily="34" charset="0"/>
                        </a:rPr>
                        <a:t>Ismailia</a:t>
                      </a:r>
                      <a:endParaRPr lang="en-US" sz="1200" b="0" kern="1200" dirty="0">
                        <a:solidFill>
                          <a:schemeClr val="dk1"/>
                        </a:solidFill>
                        <a:latin typeface="Arial" pitchFamily="34" charset="0"/>
                        <a:ea typeface="+mn-ea"/>
                        <a:cs typeface="Arial" pitchFamily="34" charset="0"/>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5989">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it-IT" sz="1200" b="0" u="none" strike="noStrike" dirty="0">
                          <a:effectLst/>
                          <a:latin typeface="Arial" pitchFamily="34" charset="0"/>
                          <a:cs typeface="Arial" pitchFamily="34" charset="0"/>
                        </a:rPr>
                        <a:t>58.9% of income per capita </a:t>
                      </a:r>
                      <a:endParaRPr lang="it-IT"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kern="1200" dirty="0" smtClean="0">
                          <a:solidFill>
                            <a:schemeClr val="dk1"/>
                          </a:solidFill>
                          <a:latin typeface="Arial" pitchFamily="34" charset="0"/>
                          <a:ea typeface="+mn-ea"/>
                          <a:cs typeface="Arial" pitchFamily="34" charset="0"/>
                        </a:rPr>
                        <a:t>Suez</a:t>
                      </a:r>
                      <a:endParaRPr lang="en-US" sz="1200" b="0" kern="1200" dirty="0">
                        <a:solidFill>
                          <a:schemeClr val="dk1"/>
                        </a:solidFill>
                        <a:latin typeface="Arial" pitchFamily="34" charset="0"/>
                        <a:ea typeface="+mn-ea"/>
                        <a:cs typeface="Arial" pitchFamily="34" charset="0"/>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6736">
                <a:tc row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pitchFamily="34" charset="0"/>
                          <a:ea typeface="+mn-ea"/>
                          <a:cs typeface="Arial" pitchFamily="34" charset="0"/>
                        </a:rPr>
                        <a:t>Registering</a:t>
                      </a:r>
                      <a:r>
                        <a:rPr lang="en-US" sz="1200" b="1" kern="1200" baseline="0" dirty="0" smtClean="0">
                          <a:solidFill>
                            <a:schemeClr val="dk1"/>
                          </a:solidFill>
                          <a:latin typeface="Arial" pitchFamily="34" charset="0"/>
                          <a:ea typeface="+mn-ea"/>
                          <a:cs typeface="Arial" pitchFamily="34" charset="0"/>
                        </a:rPr>
                        <a:t> property</a:t>
                      </a:r>
                      <a:endParaRPr lang="en-US" sz="1200" b="1" kern="1200" dirty="0" smtClean="0">
                        <a:solidFill>
                          <a:schemeClr val="dk1"/>
                        </a:solidFill>
                        <a:latin typeface="Arial" pitchFamily="34" charset="0"/>
                        <a:ea typeface="+mn-ea"/>
                        <a:cs typeface="Arial" pitchFamily="34" charset="0"/>
                      </a:endParaRPr>
                    </a:p>
                  </a:txBody>
                  <a:tcPr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a:effectLst/>
                          <a:latin typeface="Arial" pitchFamily="34" charset="0"/>
                          <a:cs typeface="Arial" pitchFamily="34" charset="0"/>
                        </a:rPr>
                        <a:t>7 procedures </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u="none" strike="noStrike" dirty="0" smtClean="0">
                          <a:effectLst/>
                          <a:latin typeface="Arial" pitchFamily="34" charset="0"/>
                          <a:cs typeface="Arial" pitchFamily="34" charset="0"/>
                        </a:rPr>
                        <a:t>Alexandria, </a:t>
                      </a:r>
                      <a:r>
                        <a:rPr lang="en-US" sz="1200" b="0" u="none" strike="noStrike" dirty="0" err="1" smtClean="0">
                          <a:effectLst/>
                          <a:latin typeface="Arial" pitchFamily="34" charset="0"/>
                          <a:cs typeface="Arial" pitchFamily="34" charset="0"/>
                        </a:rPr>
                        <a:t>Fayoum</a:t>
                      </a:r>
                      <a:r>
                        <a:rPr lang="en-US" sz="1200" b="0" u="none" strike="noStrike" dirty="0" smtClean="0">
                          <a:effectLst/>
                          <a:latin typeface="Arial" pitchFamily="34" charset="0"/>
                          <a:cs typeface="Arial" pitchFamily="34" charset="0"/>
                        </a:rPr>
                        <a:t>, Giza, Ismailia, </a:t>
                      </a:r>
                      <a:r>
                        <a:rPr lang="en-US" sz="1200" b="0" u="none" strike="noStrike" dirty="0" err="1" smtClean="0">
                          <a:effectLst/>
                          <a:latin typeface="Arial" pitchFamily="34" charset="0"/>
                          <a:cs typeface="Arial" pitchFamily="34" charset="0"/>
                        </a:rPr>
                        <a:t>Kharga</a:t>
                      </a:r>
                      <a:r>
                        <a:rPr lang="en-US" sz="1200" b="0" u="none" strike="noStrike" dirty="0" smtClean="0">
                          <a:effectLst/>
                          <a:latin typeface="Arial" pitchFamily="34" charset="0"/>
                          <a:cs typeface="Arial" pitchFamily="34" charset="0"/>
                        </a:rPr>
                        <a:t>, Mansoura, Port Said, </a:t>
                      </a:r>
                      <a:r>
                        <a:rPr lang="en-US" sz="1200" b="0" u="none" strike="noStrike" dirty="0" err="1" smtClean="0">
                          <a:effectLst/>
                          <a:latin typeface="Arial" pitchFamily="34" charset="0"/>
                          <a:cs typeface="Arial" pitchFamily="34" charset="0"/>
                        </a:rPr>
                        <a:t>Sohag</a:t>
                      </a:r>
                      <a:r>
                        <a:rPr lang="en-US" sz="1200" b="0" u="none" strike="noStrike" dirty="0" smtClean="0">
                          <a:effectLst/>
                          <a:latin typeface="Arial" pitchFamily="34" charset="0"/>
                          <a:cs typeface="Arial" pitchFamily="34" charset="0"/>
                        </a:rPr>
                        <a:t>, Tanta, </a:t>
                      </a:r>
                      <a:r>
                        <a:rPr lang="en-US" sz="1200" b="0" u="none" strike="noStrike" dirty="0" err="1" smtClean="0">
                          <a:effectLst/>
                          <a:latin typeface="Arial" pitchFamily="34" charset="0"/>
                          <a:cs typeface="Arial" pitchFamily="34" charset="0"/>
                        </a:rPr>
                        <a:t>Zagazig</a:t>
                      </a:r>
                      <a:endParaRPr lang="en-US" sz="1200" b="0" kern="1200" dirty="0">
                        <a:solidFill>
                          <a:schemeClr val="dk1"/>
                        </a:solidFill>
                        <a:latin typeface="Arial" pitchFamily="34" charset="0"/>
                        <a:ea typeface="+mn-ea"/>
                        <a:cs typeface="Arial" pitchFamily="34" charset="0"/>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400" b="1" u="none" strike="noStrike" dirty="0">
                          <a:effectLst/>
                          <a:latin typeface="Arial" pitchFamily="34" charset="0"/>
                          <a:cs typeface="Arial" pitchFamily="34" charset="0"/>
                        </a:rPr>
                        <a:t>56</a:t>
                      </a:r>
                      <a:endParaRPr lang="en-US" sz="1400" b="1"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400" b="1" u="none" strike="noStrike" dirty="0">
                          <a:effectLst/>
                          <a:latin typeface="Arial" pitchFamily="34" charset="0"/>
                          <a:cs typeface="Arial" pitchFamily="34" charset="0"/>
                        </a:rPr>
                        <a:t>105</a:t>
                      </a:r>
                      <a:endParaRPr lang="en-US" sz="1400" b="1"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5710">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a:effectLst/>
                          <a:latin typeface="Arial" pitchFamily="34" charset="0"/>
                          <a:cs typeface="Arial" pitchFamily="34" charset="0"/>
                        </a:rPr>
                        <a:t>18 days </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u="none" strike="noStrike" dirty="0" err="1" smtClean="0">
                          <a:effectLst/>
                          <a:latin typeface="Arial" pitchFamily="34" charset="0"/>
                          <a:cs typeface="Arial" pitchFamily="34" charset="0"/>
                        </a:rPr>
                        <a:t>Sohag</a:t>
                      </a:r>
                      <a:endParaRPr lang="en-US" sz="1200" b="0" kern="1200" dirty="0">
                        <a:solidFill>
                          <a:schemeClr val="dk1"/>
                        </a:solidFill>
                        <a:latin typeface="Arial" pitchFamily="34" charset="0"/>
                        <a:ea typeface="+mn-ea"/>
                        <a:cs typeface="Arial" pitchFamily="34" charset="0"/>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52136">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a:effectLst/>
                          <a:latin typeface="Arial" pitchFamily="34" charset="0"/>
                          <a:cs typeface="Arial" pitchFamily="34" charset="0"/>
                        </a:rPr>
                        <a:t>0.7% of property value </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u="none" strike="noStrike" dirty="0" smtClean="0">
                          <a:effectLst/>
                          <a:latin typeface="Arial" pitchFamily="34" charset="0"/>
                          <a:cs typeface="Arial" pitchFamily="34" charset="0"/>
                        </a:rPr>
                        <a:t>Alexandria, </a:t>
                      </a:r>
                      <a:r>
                        <a:rPr lang="en-US" sz="1200" b="0" u="none" strike="noStrike" dirty="0" err="1" smtClean="0">
                          <a:effectLst/>
                          <a:latin typeface="Arial" pitchFamily="34" charset="0"/>
                          <a:cs typeface="Arial" pitchFamily="34" charset="0"/>
                        </a:rPr>
                        <a:t>Assuit</a:t>
                      </a:r>
                      <a:r>
                        <a:rPr lang="en-US" sz="1200" b="0" u="none" strike="noStrike" dirty="0" smtClean="0">
                          <a:effectLst/>
                          <a:latin typeface="Arial" pitchFamily="34" charset="0"/>
                          <a:cs typeface="Arial" pitchFamily="34" charset="0"/>
                        </a:rPr>
                        <a:t>, Aswan, Cairo, Damietta, </a:t>
                      </a:r>
                      <a:r>
                        <a:rPr lang="en-US" sz="1200" b="0" u="none" strike="noStrike" dirty="0" err="1" smtClean="0">
                          <a:effectLst/>
                          <a:latin typeface="Arial" pitchFamily="34" charset="0"/>
                          <a:cs typeface="Arial" pitchFamily="34" charset="0"/>
                        </a:rPr>
                        <a:t>Fayoum</a:t>
                      </a:r>
                      <a:r>
                        <a:rPr lang="en-US" sz="1200" b="0" u="none" strike="noStrike" dirty="0" smtClean="0">
                          <a:effectLst/>
                          <a:latin typeface="Arial" pitchFamily="34" charset="0"/>
                          <a:cs typeface="Arial" pitchFamily="34" charset="0"/>
                        </a:rPr>
                        <a:t>, Giza, Ismailia, Mansoura, Port Said, Suez</a:t>
                      </a:r>
                      <a:endParaRPr lang="en-US" sz="1200" b="0" kern="1200" dirty="0">
                        <a:solidFill>
                          <a:schemeClr val="dk1"/>
                        </a:solidFill>
                        <a:latin typeface="Arial" pitchFamily="34" charset="0"/>
                        <a:ea typeface="+mn-ea"/>
                        <a:cs typeface="Arial" pitchFamily="34" charset="0"/>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5989">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pitchFamily="34" charset="0"/>
                          <a:ea typeface="+mn-ea"/>
                          <a:cs typeface="Arial" pitchFamily="34" charset="0"/>
                        </a:rPr>
                        <a:t>Enforcing contracts</a:t>
                      </a:r>
                    </a:p>
                  </a:txBody>
                  <a:tcPr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a:effectLst/>
                          <a:latin typeface="Arial" pitchFamily="34" charset="0"/>
                          <a:cs typeface="Arial" pitchFamily="34" charset="0"/>
                        </a:rPr>
                        <a:t>42 procedures </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kern="1200" dirty="0" smtClean="0">
                          <a:solidFill>
                            <a:schemeClr val="dk1"/>
                          </a:solidFill>
                          <a:latin typeface="Arial" pitchFamily="34" charset="0"/>
                          <a:ea typeface="+mn-ea"/>
                          <a:cs typeface="Arial" pitchFamily="34" charset="0"/>
                        </a:rPr>
                        <a:t>All cities</a:t>
                      </a: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400" b="1" u="none" strike="noStrike" dirty="0">
                          <a:effectLst/>
                          <a:latin typeface="Arial" pitchFamily="34" charset="0"/>
                          <a:cs typeface="Arial" pitchFamily="34" charset="0"/>
                        </a:rPr>
                        <a:t>103</a:t>
                      </a:r>
                      <a:endParaRPr lang="en-US" sz="1400" b="1"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400" b="1" u="none" strike="noStrike" dirty="0">
                          <a:effectLst/>
                          <a:latin typeface="Arial" pitchFamily="34" charset="0"/>
                          <a:cs typeface="Arial" pitchFamily="34" charset="0"/>
                        </a:rPr>
                        <a:t>156</a:t>
                      </a:r>
                      <a:endParaRPr lang="en-US" sz="1400" b="1"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571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a:effectLst/>
                          <a:latin typeface="Arial" pitchFamily="34" charset="0"/>
                          <a:cs typeface="Arial" pitchFamily="34" charset="0"/>
                        </a:rPr>
                        <a:t>706 </a:t>
                      </a:r>
                      <a:r>
                        <a:rPr lang="en-US" sz="1200" b="0" u="none" strike="noStrike" dirty="0" smtClean="0">
                          <a:effectLst/>
                          <a:latin typeface="Arial" pitchFamily="34" charset="0"/>
                          <a:cs typeface="Arial" pitchFamily="34" charset="0"/>
                        </a:rPr>
                        <a:t>days</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kern="1200" dirty="0" err="1" smtClean="0">
                          <a:solidFill>
                            <a:schemeClr val="dk1"/>
                          </a:solidFill>
                          <a:latin typeface="Arial" pitchFamily="34" charset="0"/>
                          <a:ea typeface="+mn-ea"/>
                          <a:cs typeface="Arial" pitchFamily="34" charset="0"/>
                        </a:rPr>
                        <a:t>Ismalia</a:t>
                      </a:r>
                      <a:r>
                        <a:rPr lang="en-US" sz="1200" b="0" kern="1200" dirty="0" smtClean="0">
                          <a:solidFill>
                            <a:schemeClr val="dk1"/>
                          </a:solidFill>
                          <a:latin typeface="Arial" pitchFamily="34" charset="0"/>
                          <a:ea typeface="+mn-ea"/>
                          <a:cs typeface="Arial" pitchFamily="34" charset="0"/>
                        </a:rPr>
                        <a:t> </a:t>
                      </a:r>
                      <a:endParaRPr lang="en-US" sz="1200" b="0" kern="1200" dirty="0">
                        <a:solidFill>
                          <a:schemeClr val="dk1"/>
                        </a:solidFill>
                        <a:latin typeface="Arial" pitchFamily="34" charset="0"/>
                        <a:ea typeface="+mn-ea"/>
                        <a:cs typeface="Arial" pitchFamily="34" charset="0"/>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5710">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u="none" strike="noStrike" dirty="0">
                          <a:effectLst/>
                          <a:latin typeface="Arial" pitchFamily="34" charset="0"/>
                          <a:cs typeface="Arial" pitchFamily="34" charset="0"/>
                        </a:rPr>
                        <a:t>18.2% of claim </a:t>
                      </a:r>
                      <a:r>
                        <a:rPr lang="en-US" sz="1200" b="0" u="none" strike="noStrike" dirty="0" smtClean="0">
                          <a:effectLst/>
                          <a:latin typeface="Arial" pitchFamily="34" charset="0"/>
                          <a:cs typeface="Arial" pitchFamily="34" charset="0"/>
                        </a:rPr>
                        <a:t>value</a:t>
                      </a:r>
                      <a:endParaRPr lang="en-US" sz="1200" b="0" i="0" u="none" strike="noStrike" dirty="0">
                        <a:solidFill>
                          <a:srgbClr val="00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1200" b="0" kern="1200" dirty="0" smtClean="0">
                          <a:solidFill>
                            <a:schemeClr val="dk1"/>
                          </a:solidFill>
                          <a:latin typeface="Arial" pitchFamily="34" charset="0"/>
                          <a:ea typeface="+mn-ea"/>
                          <a:cs typeface="Arial" pitchFamily="34" charset="0"/>
                        </a:rPr>
                        <a:t>Damietta and </a:t>
                      </a:r>
                      <a:r>
                        <a:rPr lang="en-US" sz="1200" b="0" kern="1200" dirty="0" err="1" smtClean="0">
                          <a:solidFill>
                            <a:schemeClr val="dk1"/>
                          </a:solidFill>
                          <a:latin typeface="Arial" pitchFamily="34" charset="0"/>
                          <a:ea typeface="+mn-ea"/>
                          <a:cs typeface="Arial" pitchFamily="34" charset="0"/>
                        </a:rPr>
                        <a:t>Fayoum</a:t>
                      </a:r>
                      <a:r>
                        <a:rPr lang="en-US" sz="1200" b="0" kern="1200" dirty="0" smtClean="0">
                          <a:solidFill>
                            <a:schemeClr val="dk1"/>
                          </a:solidFill>
                          <a:latin typeface="Arial" pitchFamily="34" charset="0"/>
                          <a:ea typeface="+mn-ea"/>
                          <a:cs typeface="Arial" pitchFamily="34" charset="0"/>
                        </a:rPr>
                        <a:t> </a:t>
                      </a:r>
                      <a:endParaRPr lang="en-US" sz="1200" b="0" kern="1200" dirty="0">
                        <a:solidFill>
                          <a:schemeClr val="dk1"/>
                        </a:solidFill>
                        <a:latin typeface="Arial" pitchFamily="34" charset="0"/>
                        <a:ea typeface="+mn-ea"/>
                        <a:cs typeface="Arial" pitchFamily="34" charset="0"/>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5817">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kern="1200" baseline="0" dirty="0" smtClean="0">
                          <a:solidFill>
                            <a:schemeClr val="tx1"/>
                          </a:solidFill>
                          <a:latin typeface="Arial" pitchFamily="34" charset="0"/>
                          <a:ea typeface="+mn-ea"/>
                          <a:cs typeface="Arial" pitchFamily="34" charset="0"/>
                        </a:rPr>
                        <a:t>Ease of doing business</a:t>
                      </a:r>
                      <a:endParaRPr lang="en-US" sz="1600" b="1" kern="1200" dirty="0" smtClean="0">
                        <a:solidFill>
                          <a:schemeClr val="tx1"/>
                        </a:solidFill>
                        <a:latin typeface="Arial" pitchFamily="34" charset="0"/>
                        <a:ea typeface="+mn-ea"/>
                        <a:cs typeface="Arial" pitchFamily="34" charset="0"/>
                      </a:endParaRPr>
                    </a:p>
                  </a:txBody>
                  <a:tcPr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mn-lt"/>
                        <a:ea typeface="+mn-ea"/>
                        <a:cs typeface="+mn-cs"/>
                      </a:endParaRPr>
                    </a:p>
                  </a:txBody>
                  <a:tcPr marL="9525" marR="9525" marT="9525"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800" b="1" u="none" strike="noStrike" dirty="0">
                          <a:solidFill>
                            <a:srgbClr val="FF0000"/>
                          </a:solidFill>
                          <a:effectLst/>
                          <a:latin typeface="Arial" pitchFamily="34" charset="0"/>
                          <a:cs typeface="Arial" pitchFamily="34" charset="0"/>
                        </a:rPr>
                        <a:t>104</a:t>
                      </a:r>
                      <a:endParaRPr lang="en-US" sz="2800" b="1" i="0" u="none" strike="noStrike" dirty="0">
                        <a:solidFill>
                          <a:srgbClr val="FF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800" b="1" u="none" strike="noStrike" dirty="0">
                          <a:solidFill>
                            <a:srgbClr val="FF0000"/>
                          </a:solidFill>
                          <a:effectLst/>
                          <a:latin typeface="Arial" pitchFamily="34" charset="0"/>
                          <a:cs typeface="Arial" pitchFamily="34" charset="0"/>
                        </a:rPr>
                        <a:t>128</a:t>
                      </a:r>
                      <a:endParaRPr lang="en-US" sz="2800" b="1" i="0" u="none" strike="noStrike" dirty="0">
                        <a:solidFill>
                          <a:srgbClr val="FF0000"/>
                        </a:solidFill>
                        <a:effectLst/>
                        <a:latin typeface="Arial" pitchFamily="34" charset="0"/>
                        <a:cs typeface="Arial" pitchFamily="34" charset="0"/>
                      </a:endParaRPr>
                    </a:p>
                  </a:txBody>
                  <a:tcPr marL="7697" marR="7697" marT="7697" marB="0"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72050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more information:</a:t>
            </a:r>
            <a:br>
              <a:rPr lang="en-US" dirty="0"/>
            </a:br>
            <a:r>
              <a:rPr lang="en-US" dirty="0" smtClean="0"/>
              <a:t>www.doingbusiness.org</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496960"/>
            <a:ext cx="6654800" cy="525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638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4459092" y="6209662"/>
            <a:ext cx="261937" cy="244475"/>
          </a:xfrm>
          <a:prstGeom prst="rect">
            <a:avLst/>
          </a:prstGeom>
          <a:noFill/>
          <a:ln w="9525">
            <a:noFill/>
            <a:miter lim="800000"/>
            <a:headEnd/>
            <a:tailEnd/>
          </a:ln>
        </p:spPr>
        <p:txBody>
          <a:bodyPr wrap="none">
            <a:spAutoFit/>
          </a:bodyPr>
          <a:lstStyle/>
          <a:p>
            <a:fld id="{A2D4F3A3-E309-4C3E-971E-C082A1404032}" type="slidenum">
              <a:rPr lang="en-US" sz="1000">
                <a:solidFill>
                  <a:schemeClr val="bg1"/>
                </a:solidFill>
                <a:latin typeface="Frutiger 75 Black"/>
                <a:cs typeface="Osaka"/>
              </a:rPr>
              <a:pPr/>
              <a:t>3</a:t>
            </a:fld>
            <a:endParaRPr lang="en-US" dirty="0">
              <a:solidFill>
                <a:schemeClr val="bg1"/>
              </a:solidFill>
              <a:latin typeface="Frutiger 75 Black"/>
              <a:cs typeface="Osaka"/>
            </a:endParaRPr>
          </a:p>
        </p:txBody>
      </p:sp>
      <p:sp>
        <p:nvSpPr>
          <p:cNvPr id="7" name="Text Placeholder 2"/>
          <p:cNvSpPr txBox="1">
            <a:spLocks/>
          </p:cNvSpPr>
          <p:nvPr/>
        </p:nvSpPr>
        <p:spPr>
          <a:xfrm>
            <a:off x="1242022" y="152400"/>
            <a:ext cx="6696075" cy="990600"/>
          </a:xfrm>
          <a:prstGeom prst="rect">
            <a:avLst/>
          </a:prstGeom>
        </p:spPr>
        <p:txBody>
          <a:bodyPr anchor="b"/>
          <a:lstStyle/>
          <a:p>
            <a:pPr algn="ctr" defTabSz="457200">
              <a:spcBef>
                <a:spcPct val="0"/>
              </a:spcBef>
              <a:buClr>
                <a:srgbClr val="003365"/>
              </a:buClr>
              <a:buSzPct val="115000"/>
              <a:defRPr/>
            </a:pPr>
            <a:r>
              <a:rPr lang="en-US" sz="2400" b="1" dirty="0">
                <a:solidFill>
                  <a:schemeClr val="tx2"/>
                </a:solidFill>
                <a:latin typeface="+mj-lt"/>
                <a:ea typeface="+mj-ea"/>
                <a:cs typeface="+mj-cs"/>
              </a:rPr>
              <a:t>Regulations as measured by Doing Business affect firms throughout their life cycle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054" y="1456687"/>
            <a:ext cx="66960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345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079001"/>
            <a:ext cx="7772400" cy="784830"/>
          </a:xfrm>
          <a:prstGeom prst="rect">
            <a:avLst/>
          </a:prstGeom>
          <a:noFill/>
        </p:spPr>
        <p:txBody>
          <a:bodyPr wrap="square" rtlCol="0">
            <a:spAutoFit/>
          </a:bodyPr>
          <a:lstStyle/>
          <a:p>
            <a:r>
              <a:rPr lang="en-US" sz="900" i="1" dirty="0"/>
              <a:t>Note: </a:t>
            </a:r>
            <a:r>
              <a:rPr lang="en-US" sz="900" dirty="0"/>
              <a:t>The distance to frontier measure shows how far on average an economy is at a point in time from the </a:t>
            </a:r>
            <a:r>
              <a:rPr lang="en-US" sz="900" dirty="0" smtClean="0"/>
              <a:t>best performance </a:t>
            </a:r>
            <a:r>
              <a:rPr lang="en-US" sz="900" dirty="0"/>
              <a:t>achieved by any economy on each Doing Business indicator since 2003 or the first year in </a:t>
            </a:r>
            <a:r>
              <a:rPr lang="en-US" sz="900" dirty="0" smtClean="0"/>
              <a:t>which data </a:t>
            </a:r>
            <a:r>
              <a:rPr lang="en-US" sz="900" dirty="0"/>
              <a:t>for the indicator were collected. The measure is normalized to range between 0 and 100, with 100 </a:t>
            </a:r>
            <a:r>
              <a:rPr lang="en-US" sz="900" dirty="0" smtClean="0"/>
              <a:t>representing the </a:t>
            </a:r>
            <a:r>
              <a:rPr lang="en-US" sz="900" dirty="0"/>
              <a:t>frontier. The data refer to the 183 economies included in </a:t>
            </a:r>
            <a:r>
              <a:rPr lang="en-US" sz="900" i="1" dirty="0"/>
              <a:t>Doing Business 2010 </a:t>
            </a:r>
            <a:r>
              <a:rPr lang="en-US" sz="900" dirty="0"/>
              <a:t>(2009) and to </a:t>
            </a:r>
            <a:r>
              <a:rPr lang="en-US" sz="900" dirty="0" smtClean="0"/>
              <a:t>the income </a:t>
            </a:r>
            <a:r>
              <a:rPr lang="en-US" sz="900" dirty="0"/>
              <a:t>group classifications for 2013. Six economies were added in subsequent </a:t>
            </a:r>
            <a:r>
              <a:rPr lang="en-US" sz="900" dirty="0" smtClean="0"/>
              <a:t>years.</a:t>
            </a:r>
          </a:p>
          <a:p>
            <a:r>
              <a:rPr lang="en-US" sz="900" i="1" dirty="0" smtClean="0"/>
              <a:t>Source</a:t>
            </a:r>
            <a:r>
              <a:rPr lang="en-US" sz="900" i="1" dirty="0"/>
              <a:t>: Doing Business</a:t>
            </a:r>
            <a:r>
              <a:rPr lang="en-US" sz="900" dirty="0"/>
              <a:t> database.</a:t>
            </a:r>
          </a:p>
        </p:txBody>
      </p:sp>
      <p:sp>
        <p:nvSpPr>
          <p:cNvPr id="8" name="Title 1"/>
          <p:cNvSpPr>
            <a:spLocks noGrp="1"/>
          </p:cNvSpPr>
          <p:nvPr>
            <p:ph type="title"/>
          </p:nvPr>
        </p:nvSpPr>
        <p:spPr>
          <a:xfrm>
            <a:off x="1236388" y="0"/>
            <a:ext cx="6593161" cy="1285875"/>
          </a:xfrm>
        </p:spPr>
        <p:txBody>
          <a:bodyPr>
            <a:normAutofit/>
          </a:bodyPr>
          <a:lstStyle/>
          <a:p>
            <a:pPr algn="ctr"/>
            <a:r>
              <a:rPr lang="en-US" dirty="0" smtClean="0"/>
              <a:t>Low-income </a:t>
            </a:r>
            <a:r>
              <a:rPr lang="en-US" dirty="0"/>
              <a:t>economies have narrowed the </a:t>
            </a:r>
            <a:r>
              <a:rPr lang="en-US" dirty="0" smtClean="0"/>
              <a:t>gap with </a:t>
            </a:r>
            <a:r>
              <a:rPr lang="en-US" dirty="0"/>
              <a:t>the regulatory </a:t>
            </a:r>
            <a:r>
              <a:rPr lang="en-US" dirty="0" smtClean="0"/>
              <a:t>frontier the </a:t>
            </a:r>
            <a:r>
              <a:rPr lang="en-US" dirty="0"/>
              <a:t>most since </a:t>
            </a:r>
            <a:r>
              <a:rPr lang="en-US" dirty="0" smtClean="0"/>
              <a:t>2009</a:t>
            </a:r>
            <a:endParaRPr lang="en-US" sz="2200" i="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37" y="1819275"/>
            <a:ext cx="7866637"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7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5232">
            <a:off x="1427605" y="1776215"/>
            <a:ext cx="2277359" cy="294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44166">
            <a:off x="582461" y="2321881"/>
            <a:ext cx="2283193" cy="294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46095">
            <a:off x="1059232" y="3504157"/>
            <a:ext cx="2257425"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4020855" y="1622578"/>
            <a:ext cx="4897677" cy="4785926"/>
          </a:xfrm>
          <a:prstGeom prst="rect">
            <a:avLst/>
          </a:prstGeom>
          <a:noFill/>
          <a:ln w="9525">
            <a:noFill/>
            <a:miter lim="800000"/>
            <a:headEnd/>
            <a:tailEnd/>
          </a:ln>
        </p:spPr>
        <p:txBody>
          <a:bodyPr wrap="square">
            <a:prstTxWarp prst="textNoShape">
              <a:avLst/>
            </a:prstTxWarp>
            <a:spAutoFit/>
          </a:bodyPr>
          <a:lstStyle/>
          <a:p>
            <a:pPr lvl="1" indent="-228600">
              <a:spcBef>
                <a:spcPts val="600"/>
              </a:spcBef>
              <a:spcAft>
                <a:spcPts val="600"/>
              </a:spcAft>
              <a:buFont typeface="Arial" pitchFamily="34" charset="0"/>
              <a:buChar char="•"/>
            </a:pPr>
            <a:r>
              <a:rPr lang="en-US" sz="1700" dirty="0" smtClean="0">
                <a:latin typeface="Arial" pitchFamily="34" charset="0"/>
                <a:cs typeface="Arial" pitchFamily="34" charset="0"/>
              </a:rPr>
              <a:t>Expand </a:t>
            </a:r>
            <a:r>
              <a:rPr lang="en-US" sz="1700" i="1" dirty="0" smtClean="0">
                <a:latin typeface="Arial" pitchFamily="34" charset="0"/>
                <a:cs typeface="Arial" pitchFamily="34" charset="0"/>
              </a:rPr>
              <a:t>Doing Business </a:t>
            </a:r>
            <a:r>
              <a:rPr lang="en-US" sz="1700" dirty="0" smtClean="0">
                <a:latin typeface="Arial" pitchFamily="34" charset="0"/>
                <a:cs typeface="Arial" pitchFamily="34" charset="0"/>
              </a:rPr>
              <a:t>indicators </a:t>
            </a:r>
            <a:r>
              <a:rPr lang="en-US" sz="1700" b="1" dirty="0" smtClean="0">
                <a:latin typeface="Arial" pitchFamily="34" charset="0"/>
                <a:cs typeface="Arial" pitchFamily="34" charset="0"/>
              </a:rPr>
              <a:t>beyond the largest business city </a:t>
            </a:r>
            <a:r>
              <a:rPr lang="en-US" sz="1700" dirty="0" smtClean="0">
                <a:latin typeface="Arial" pitchFamily="34" charset="0"/>
                <a:cs typeface="Arial" pitchFamily="34" charset="0"/>
              </a:rPr>
              <a:t>measured by the annual report</a:t>
            </a:r>
            <a:endParaRPr lang="en-US" sz="1700" dirty="0">
              <a:latin typeface="Arial" pitchFamily="34" charset="0"/>
              <a:cs typeface="Arial" pitchFamily="34" charset="0"/>
            </a:endParaRPr>
          </a:p>
          <a:p>
            <a:pPr lvl="1" indent="-228600">
              <a:spcBef>
                <a:spcPts val="600"/>
              </a:spcBef>
              <a:spcAft>
                <a:spcPts val="600"/>
              </a:spcAft>
              <a:buFont typeface="Arial" pitchFamily="34" charset="0"/>
              <a:buChar char="•"/>
            </a:pPr>
            <a:r>
              <a:rPr lang="en-US" sz="1700" dirty="0" smtClean="0">
                <a:latin typeface="Arial" pitchFamily="34" charset="0"/>
                <a:ea typeface="Arial" charset="0"/>
                <a:cs typeface="Arial" pitchFamily="34" charset="0"/>
              </a:rPr>
              <a:t>Include rules and regulations at </a:t>
            </a:r>
            <a:r>
              <a:rPr lang="en-US" sz="1700" b="1" dirty="0" smtClean="0">
                <a:latin typeface="Arial" pitchFamily="34" charset="0"/>
                <a:ea typeface="Arial" charset="0"/>
                <a:cs typeface="Arial" pitchFamily="34" charset="0"/>
              </a:rPr>
              <a:t>all levels of government</a:t>
            </a:r>
          </a:p>
          <a:p>
            <a:pPr lvl="1" indent="-228600">
              <a:spcBef>
                <a:spcPts val="600"/>
              </a:spcBef>
              <a:spcAft>
                <a:spcPts val="600"/>
              </a:spcAft>
              <a:buFont typeface="Arial" pitchFamily="34" charset="0"/>
              <a:buChar char="•"/>
            </a:pPr>
            <a:r>
              <a:rPr lang="en-US" sz="1700" dirty="0" smtClean="0">
                <a:latin typeface="Arial" pitchFamily="34" charset="0"/>
                <a:cs typeface="Arial" pitchFamily="34" charset="0"/>
              </a:rPr>
              <a:t>Capture </a:t>
            </a:r>
            <a:r>
              <a:rPr lang="en-US" sz="1700" b="1" dirty="0" smtClean="0">
                <a:latin typeface="Arial" pitchFamily="34" charset="0"/>
                <a:cs typeface="Arial" pitchFamily="34" charset="0"/>
              </a:rPr>
              <a:t>local differences </a:t>
            </a:r>
            <a:r>
              <a:rPr lang="en-US" sz="1700" dirty="0" smtClean="0">
                <a:latin typeface="Arial" pitchFamily="34" charset="0"/>
                <a:cs typeface="Arial" pitchFamily="34" charset="0"/>
              </a:rPr>
              <a:t>in regulations or enforcement </a:t>
            </a:r>
          </a:p>
          <a:p>
            <a:pPr lvl="1" indent="-228600">
              <a:spcBef>
                <a:spcPts val="600"/>
              </a:spcBef>
              <a:spcAft>
                <a:spcPts val="600"/>
              </a:spcAft>
              <a:buFont typeface="Arial" pitchFamily="34" charset="0"/>
              <a:buChar char="•"/>
            </a:pPr>
            <a:r>
              <a:rPr lang="en-US" sz="1700" dirty="0" smtClean="0">
                <a:latin typeface="Arial" pitchFamily="34" charset="0"/>
                <a:cs typeface="Arial" pitchFamily="34" charset="0"/>
              </a:rPr>
              <a:t>Provide information on </a:t>
            </a:r>
            <a:r>
              <a:rPr lang="en-US" sz="1700" b="1" dirty="0" smtClean="0">
                <a:latin typeface="Arial" pitchFamily="34" charset="0"/>
                <a:cs typeface="Arial" pitchFamily="34" charset="0"/>
              </a:rPr>
              <a:t>good practices </a:t>
            </a:r>
            <a:r>
              <a:rPr lang="en-US" sz="1700" dirty="0" smtClean="0">
                <a:latin typeface="Arial" pitchFamily="34" charset="0"/>
                <a:cs typeface="Arial" pitchFamily="34" charset="0"/>
              </a:rPr>
              <a:t>within the same country that can be easily replicated</a:t>
            </a:r>
          </a:p>
          <a:p>
            <a:pPr lvl="1" indent="-228600">
              <a:spcBef>
                <a:spcPts val="600"/>
              </a:spcBef>
              <a:spcAft>
                <a:spcPts val="600"/>
              </a:spcAft>
              <a:buFont typeface="Arial" pitchFamily="34" charset="0"/>
              <a:buChar char="•"/>
            </a:pPr>
            <a:r>
              <a:rPr lang="en-US" sz="1700" dirty="0" smtClean="0">
                <a:latin typeface="Arial" pitchFamily="34" charset="0"/>
                <a:cs typeface="Arial" pitchFamily="34" charset="0"/>
              </a:rPr>
              <a:t>Provide a tool for </a:t>
            </a:r>
            <a:r>
              <a:rPr lang="en-US" sz="1700" b="1" dirty="0" smtClean="0">
                <a:latin typeface="Arial" pitchFamily="34" charset="0"/>
                <a:cs typeface="Arial" pitchFamily="34" charset="0"/>
              </a:rPr>
              <a:t>locations </a:t>
            </a:r>
            <a:r>
              <a:rPr lang="en-US" sz="1700" dirty="0" smtClean="0">
                <a:latin typeface="Arial" pitchFamily="34" charset="0"/>
                <a:cs typeface="Arial" pitchFamily="34" charset="0"/>
              </a:rPr>
              <a:t>to </a:t>
            </a:r>
            <a:r>
              <a:rPr lang="en-US" sz="1700" dirty="0">
                <a:latin typeface="Arial" pitchFamily="34" charset="0"/>
                <a:cs typeface="Arial" pitchFamily="34" charset="0"/>
              </a:rPr>
              <a:t>tell their </a:t>
            </a:r>
            <a:r>
              <a:rPr lang="en-US" sz="1700" dirty="0" smtClean="0">
                <a:latin typeface="Arial" pitchFamily="34" charset="0"/>
                <a:cs typeface="Arial" pitchFamily="34" charset="0"/>
              </a:rPr>
              <a:t>story and </a:t>
            </a:r>
            <a:r>
              <a:rPr lang="en-US" sz="1700" b="1" dirty="0" smtClean="0">
                <a:latin typeface="Arial" pitchFamily="34" charset="0"/>
                <a:cs typeface="Arial" pitchFamily="34" charset="0"/>
              </a:rPr>
              <a:t>to compete globally</a:t>
            </a:r>
          </a:p>
          <a:p>
            <a:pPr lvl="1" indent="-228600">
              <a:spcBef>
                <a:spcPts val="600"/>
              </a:spcBef>
              <a:spcAft>
                <a:spcPts val="600"/>
              </a:spcAft>
              <a:buFont typeface="Arial" pitchFamily="34" charset="0"/>
              <a:buChar char="•"/>
            </a:pPr>
            <a:r>
              <a:rPr lang="en-US" sz="1700" dirty="0" smtClean="0">
                <a:latin typeface="Arial" pitchFamily="34" charset="0"/>
                <a:cs typeface="Arial" pitchFamily="34" charset="0"/>
              </a:rPr>
              <a:t>Combine </a:t>
            </a:r>
            <a:r>
              <a:rPr lang="en-US" sz="1700" i="1" dirty="0" smtClean="0">
                <a:latin typeface="Arial" pitchFamily="34" charset="0"/>
                <a:cs typeface="Arial" pitchFamily="34" charset="0"/>
              </a:rPr>
              <a:t>Doing Business </a:t>
            </a:r>
            <a:r>
              <a:rPr lang="en-US" sz="1700" dirty="0" smtClean="0">
                <a:latin typeface="Arial" pitchFamily="34" charset="0"/>
                <a:cs typeface="Arial" pitchFamily="34" charset="0"/>
              </a:rPr>
              <a:t>media appeal with active </a:t>
            </a:r>
            <a:r>
              <a:rPr lang="en-US" sz="1700" b="1" dirty="0" smtClean="0">
                <a:latin typeface="Arial" pitchFamily="34" charset="0"/>
                <a:cs typeface="Arial" pitchFamily="34" charset="0"/>
              </a:rPr>
              <a:t>participation</a:t>
            </a:r>
            <a:r>
              <a:rPr lang="en-US" sz="1700" dirty="0" smtClean="0">
                <a:latin typeface="Arial" pitchFamily="34" charset="0"/>
                <a:cs typeface="Arial" pitchFamily="34" charset="0"/>
              </a:rPr>
              <a:t> of </a:t>
            </a:r>
            <a:r>
              <a:rPr lang="en-US" sz="1700" b="1" dirty="0" err="1" smtClean="0">
                <a:latin typeface="Arial" pitchFamily="34" charset="0"/>
                <a:cs typeface="Arial" pitchFamily="34" charset="0"/>
              </a:rPr>
              <a:t>subnational</a:t>
            </a:r>
            <a:r>
              <a:rPr lang="en-US" sz="1700" b="1" dirty="0" smtClean="0">
                <a:latin typeface="Arial" pitchFamily="34" charset="0"/>
                <a:cs typeface="Arial" pitchFamily="34" charset="0"/>
              </a:rPr>
              <a:t> governments </a:t>
            </a:r>
            <a:r>
              <a:rPr lang="en-US" sz="1700" dirty="0" smtClean="0">
                <a:latin typeface="Arial" pitchFamily="34" charset="0"/>
                <a:cs typeface="Arial" pitchFamily="34" charset="0"/>
              </a:rPr>
              <a:t>in the reform process</a:t>
            </a:r>
            <a:endParaRPr lang="en-US" sz="1700" dirty="0">
              <a:latin typeface="Arial" pitchFamily="34" charset="0"/>
              <a:cs typeface="Arial" pitchFamily="34" charset="0"/>
            </a:endParaRPr>
          </a:p>
        </p:txBody>
      </p:sp>
      <p:sp>
        <p:nvSpPr>
          <p:cNvPr id="2" name="Title 1"/>
          <p:cNvSpPr>
            <a:spLocks noGrp="1"/>
          </p:cNvSpPr>
          <p:nvPr>
            <p:ph type="title"/>
          </p:nvPr>
        </p:nvSpPr>
        <p:spPr/>
        <p:txBody>
          <a:bodyPr/>
          <a:lstStyle/>
          <a:p>
            <a:pPr algn="ctr"/>
            <a:r>
              <a:rPr lang="en-US" dirty="0"/>
              <a:t>What do Subnational reports add</a:t>
            </a:r>
            <a:r>
              <a:rPr lang="en-US" dirty="0" smtClean="0"/>
              <a:t>?</a:t>
            </a:r>
            <a:endParaRPr lang="en-US" dirty="0"/>
          </a:p>
        </p:txBody>
      </p:sp>
    </p:spTree>
    <p:extLst>
      <p:ext uri="{BB962C8B-B14F-4D97-AF65-F5344CB8AC3E}">
        <p14:creationId xmlns:p14="http://schemas.microsoft.com/office/powerpoint/2010/main" val="25885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76200"/>
            <a:ext cx="6400800" cy="1143000"/>
          </a:xfrm>
        </p:spPr>
        <p:txBody>
          <a:bodyPr>
            <a:normAutofit/>
          </a:bodyPr>
          <a:lstStyle/>
          <a:p>
            <a:pPr lvl="0" algn="ctr"/>
            <a:r>
              <a:rPr lang="en-US" sz="2200" dirty="0" smtClean="0"/>
              <a:t>Subnational </a:t>
            </a:r>
            <a:r>
              <a:rPr lang="en-US" sz="2200" i="1" dirty="0" smtClean="0"/>
              <a:t>Doing Business </a:t>
            </a:r>
            <a:r>
              <a:rPr lang="en-US" sz="2200" dirty="0" smtClean="0"/>
              <a:t>finds that the cost to deal with construction permits varies </a:t>
            </a:r>
            <a:r>
              <a:rPr lang="en-US" sz="2200" dirty="0"/>
              <a:t>widely across cities within the same </a:t>
            </a:r>
            <a:r>
              <a:rPr lang="en-US" sz="2200" dirty="0" smtClean="0"/>
              <a:t>country or region</a:t>
            </a:r>
            <a:endParaRPr lang="en-US" sz="2200" dirty="0"/>
          </a:p>
        </p:txBody>
      </p:sp>
      <p:sp>
        <p:nvSpPr>
          <p:cNvPr id="21" name="TextBox 20"/>
          <p:cNvSpPr txBox="1"/>
          <p:nvPr/>
        </p:nvSpPr>
        <p:spPr>
          <a:xfrm>
            <a:off x="202020" y="6135469"/>
            <a:ext cx="8941980" cy="646331"/>
          </a:xfrm>
          <a:prstGeom prst="rect">
            <a:avLst/>
          </a:prstGeom>
          <a:noFill/>
        </p:spPr>
        <p:txBody>
          <a:bodyPr wrap="square" rtlCol="0">
            <a:spAutoFit/>
          </a:bodyPr>
          <a:lstStyle/>
          <a:p>
            <a:r>
              <a:rPr lang="en-US" sz="900" i="1" dirty="0" smtClean="0">
                <a:latin typeface="Arial" pitchFamily="34" charset="0"/>
                <a:cs typeface="Arial" pitchFamily="34" charset="0"/>
              </a:rPr>
              <a:t>Source: Doing Business </a:t>
            </a:r>
            <a:r>
              <a:rPr lang="en-US" sz="900" dirty="0" smtClean="0">
                <a:latin typeface="Arial" pitchFamily="34" charset="0"/>
                <a:cs typeface="Arial" pitchFamily="34" charset="0"/>
              </a:rPr>
              <a:t>database</a:t>
            </a:r>
          </a:p>
          <a:p>
            <a:r>
              <a:rPr lang="en-US" sz="900" i="1" dirty="0">
                <a:latin typeface="Arial" pitchFamily="34" charset="0"/>
                <a:cs typeface="Arial" pitchFamily="34" charset="0"/>
              </a:rPr>
              <a:t>Note: </a:t>
            </a:r>
            <a:r>
              <a:rPr lang="en-US" sz="900" dirty="0">
                <a:latin typeface="Arial" pitchFamily="34" charset="0"/>
                <a:cs typeface="Arial" pitchFamily="34" charset="0"/>
              </a:rPr>
              <a:t>Subnational </a:t>
            </a:r>
            <a:r>
              <a:rPr lang="en-US" sz="900" i="1" dirty="0">
                <a:latin typeface="Arial" pitchFamily="34" charset="0"/>
                <a:cs typeface="Arial" pitchFamily="34" charset="0"/>
              </a:rPr>
              <a:t>Doing Business </a:t>
            </a:r>
            <a:r>
              <a:rPr lang="en-US" sz="900" dirty="0">
                <a:latin typeface="Arial" pitchFamily="34" charset="0"/>
                <a:cs typeface="Arial" pitchFamily="34" charset="0"/>
              </a:rPr>
              <a:t>studies measured  23 cities in Colombia (2013), 13 in Italy (2013), 13 in Kenya (2012), 20 in Indonesia (2013), 30 in Russia (2012), 32 in Mexico (2012), 25 in Philippines (2011), 22 in in South East Europe (Albania, Bosnia and Herzegovina, Croatia, Kosovo, FYR Macedonia, Montenegro, and Serbia- 2011) and 37 in Nigeria (2010</a:t>
            </a:r>
            <a:r>
              <a:rPr lang="en-US" sz="900" dirty="0" smtClean="0">
                <a:latin typeface="Arial" pitchFamily="34" charset="0"/>
                <a:cs typeface="Arial" pitchFamily="34" charset="0"/>
              </a:rPr>
              <a:t>)</a:t>
            </a:r>
          </a:p>
        </p:txBody>
      </p:sp>
      <p:sp>
        <p:nvSpPr>
          <p:cNvPr id="32" name="TextBox 31"/>
          <p:cNvSpPr txBox="1"/>
          <p:nvPr/>
        </p:nvSpPr>
        <p:spPr>
          <a:xfrm>
            <a:off x="2872196" y="1663223"/>
            <a:ext cx="1518829" cy="276999"/>
          </a:xfrm>
          <a:prstGeom prst="rect">
            <a:avLst/>
          </a:prstGeom>
          <a:noFill/>
          <a:ln>
            <a:noFill/>
          </a:ln>
        </p:spPr>
        <p:txBody>
          <a:bodyPr wrap="square" rtlCol="0">
            <a:spAutoFit/>
          </a:bodyPr>
          <a:lstStyle/>
          <a:p>
            <a:r>
              <a:rPr lang="en-US" sz="1200" dirty="0" smtClean="0">
                <a:solidFill>
                  <a:schemeClr val="tx1">
                    <a:lumMod val="65000"/>
                    <a:lumOff val="35000"/>
                  </a:schemeClr>
                </a:solidFill>
                <a:latin typeface="Arial" pitchFamily="34" charset="0"/>
                <a:cs typeface="Arial" pitchFamily="34" charset="0"/>
              </a:rPr>
              <a:t>Half of the cities</a:t>
            </a:r>
            <a:endParaRPr lang="en-US" sz="1200" dirty="0">
              <a:solidFill>
                <a:schemeClr val="tx1">
                  <a:lumMod val="65000"/>
                  <a:lumOff val="35000"/>
                </a:schemeClr>
              </a:solidFill>
              <a:latin typeface="Arial" pitchFamily="34" charset="0"/>
              <a:cs typeface="Arial" pitchFamily="34" charset="0"/>
            </a:endParaRPr>
          </a:p>
        </p:txBody>
      </p:sp>
      <p:sp>
        <p:nvSpPr>
          <p:cNvPr id="33" name="Left Brace 32"/>
          <p:cNvSpPr/>
          <p:nvPr/>
        </p:nvSpPr>
        <p:spPr>
          <a:xfrm rot="5400000">
            <a:off x="3475710" y="722743"/>
            <a:ext cx="168344" cy="2526498"/>
          </a:xfrm>
          <a:prstGeom prst="leftBrac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34" name="TextBox 33"/>
          <p:cNvSpPr txBox="1"/>
          <p:nvPr/>
        </p:nvSpPr>
        <p:spPr>
          <a:xfrm>
            <a:off x="5512642" y="1641244"/>
            <a:ext cx="1442546" cy="276999"/>
          </a:xfrm>
          <a:prstGeom prst="rect">
            <a:avLst/>
          </a:prstGeom>
          <a:noFill/>
          <a:ln>
            <a:noFill/>
          </a:ln>
        </p:spPr>
        <p:txBody>
          <a:bodyPr wrap="square" rtlCol="0">
            <a:spAutoFit/>
          </a:bodyPr>
          <a:lstStyle/>
          <a:p>
            <a:r>
              <a:rPr lang="en-US" sz="1200" dirty="0" smtClean="0">
                <a:solidFill>
                  <a:schemeClr val="tx1">
                    <a:lumMod val="65000"/>
                    <a:lumOff val="35000"/>
                  </a:schemeClr>
                </a:solidFill>
                <a:latin typeface="Arial" pitchFamily="34" charset="0"/>
                <a:cs typeface="Arial" pitchFamily="34" charset="0"/>
              </a:rPr>
              <a:t>Half of the cities</a:t>
            </a:r>
            <a:endParaRPr lang="en-US" sz="1200" dirty="0">
              <a:solidFill>
                <a:schemeClr val="tx1">
                  <a:lumMod val="65000"/>
                  <a:lumOff val="35000"/>
                </a:schemeClr>
              </a:solidFill>
              <a:latin typeface="Arial" pitchFamily="34" charset="0"/>
              <a:cs typeface="Arial" pitchFamily="34" charset="0"/>
            </a:endParaRPr>
          </a:p>
        </p:txBody>
      </p:sp>
      <p:sp>
        <p:nvSpPr>
          <p:cNvPr id="35" name="Left Brace 34"/>
          <p:cNvSpPr/>
          <p:nvPr/>
        </p:nvSpPr>
        <p:spPr>
          <a:xfrm rot="5400000">
            <a:off x="6025488" y="801534"/>
            <a:ext cx="168162" cy="2368732"/>
          </a:xfrm>
          <a:prstGeom prst="leftBrac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2" name="Rectangle 1"/>
          <p:cNvSpPr/>
          <p:nvPr/>
        </p:nvSpPr>
        <p:spPr>
          <a:xfrm>
            <a:off x="6808042" y="5918628"/>
            <a:ext cx="2207656" cy="276999"/>
          </a:xfrm>
          <a:prstGeom prst="rect">
            <a:avLst/>
          </a:prstGeom>
        </p:spPr>
        <p:txBody>
          <a:bodyPr wrap="none">
            <a:spAutoFit/>
          </a:bodyPr>
          <a:lstStyle/>
          <a:p>
            <a:r>
              <a:rPr lang="en-US" sz="1200" dirty="0">
                <a:latin typeface="Arial" pitchFamily="34" charset="0"/>
                <a:cs typeface="Arial" pitchFamily="34" charset="0"/>
              </a:rPr>
              <a:t>Cost (% of income per capita)</a:t>
            </a:r>
          </a:p>
        </p:txBody>
      </p:sp>
      <p:sp>
        <p:nvSpPr>
          <p:cNvPr id="39" name="TextBox 38"/>
          <p:cNvSpPr txBox="1"/>
          <p:nvPr/>
        </p:nvSpPr>
        <p:spPr>
          <a:xfrm>
            <a:off x="242778" y="1371600"/>
            <a:ext cx="3567222" cy="338554"/>
          </a:xfrm>
          <a:prstGeom prst="rect">
            <a:avLst/>
          </a:prstGeom>
          <a:noFill/>
        </p:spPr>
        <p:txBody>
          <a:bodyPr wrap="square" rtlCol="0">
            <a:spAutoFit/>
          </a:bodyPr>
          <a:lstStyle/>
          <a:p>
            <a:r>
              <a:rPr lang="en-US" sz="1600" b="1" dirty="0">
                <a:latin typeface="Arial" pitchFamily="34" charset="0"/>
                <a:cs typeface="Arial" pitchFamily="34" charset="0"/>
              </a:rPr>
              <a:t>Dealing with Construction </a:t>
            </a:r>
            <a:r>
              <a:rPr lang="en-US" sz="1600" b="1" dirty="0" smtClean="0">
                <a:latin typeface="Arial" pitchFamily="34" charset="0"/>
                <a:cs typeface="Arial" pitchFamily="34" charset="0"/>
              </a:rPr>
              <a:t>Permits</a:t>
            </a:r>
            <a:endParaRPr lang="en-US" sz="1600" b="1" dirty="0">
              <a:latin typeface="Arial" pitchFamily="34" charset="0"/>
              <a:cs typeface="Arial" pitchFamily="34" charset="0"/>
            </a:endParaRPr>
          </a:p>
        </p:txBody>
      </p:sp>
      <p:graphicFrame>
        <p:nvGraphicFramePr>
          <p:cNvPr id="43" name="Chart 42"/>
          <p:cNvGraphicFramePr>
            <a:graphicFrameLocks/>
          </p:cNvGraphicFramePr>
          <p:nvPr>
            <p:extLst>
              <p:ext uri="{D42A27DB-BD31-4B8C-83A1-F6EECF244321}">
                <p14:modId xmlns:p14="http://schemas.microsoft.com/office/powerpoint/2010/main" val="214987430"/>
              </p:ext>
            </p:extLst>
          </p:nvPr>
        </p:nvGraphicFramePr>
        <p:xfrm>
          <a:off x="781050" y="1908538"/>
          <a:ext cx="79914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74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295400" y="251936"/>
            <a:ext cx="6705600" cy="738664"/>
          </a:xfrm>
          <a:prstGeom prst="rect">
            <a:avLst/>
          </a:prstGeom>
          <a:noFill/>
        </p:spPr>
        <p:txBody>
          <a:bodyPr vert="horz" wrap="square" lIns="0" tIns="0" rIns="0" bIns="0" rtlCol="0" anchor="ctr">
            <a:spAutoFit/>
          </a:bodyPr>
          <a:lstStyle>
            <a:lvl1pPr>
              <a:spcBef>
                <a:spcPct val="0"/>
              </a:spcBef>
              <a:buNone/>
              <a:defRPr sz="2400" b="1">
                <a:solidFill>
                  <a:schemeClr val="bg1"/>
                </a:solidFill>
              </a:defRPr>
            </a:lvl1pPr>
          </a:lstStyle>
          <a:p>
            <a:pPr algn="ctr" defTabSz="457200"/>
            <a:r>
              <a:rPr lang="en-US" dirty="0" smtClean="0">
                <a:solidFill>
                  <a:srgbClr val="002D74"/>
                </a:solidFill>
              </a:rPr>
              <a:t>Comparisons across locations in the same country show potential of reforms</a:t>
            </a:r>
            <a:endParaRPr lang="en-US" dirty="0">
              <a:solidFill>
                <a:srgbClr val="002D74"/>
              </a:solidFill>
            </a:endParaRPr>
          </a:p>
        </p:txBody>
      </p:sp>
      <p:graphicFrame>
        <p:nvGraphicFramePr>
          <p:cNvPr id="27" name="Chart 26"/>
          <p:cNvGraphicFramePr/>
          <p:nvPr/>
        </p:nvGraphicFramePr>
        <p:xfrm>
          <a:off x="1209675" y="2357437"/>
          <a:ext cx="7610475" cy="434816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304800" y="1487269"/>
            <a:ext cx="8610600" cy="646331"/>
          </a:xfrm>
          <a:prstGeom prst="rect">
            <a:avLst/>
          </a:prstGeom>
          <a:noFill/>
        </p:spPr>
        <p:txBody>
          <a:bodyPr wrap="square" rtlCol="0">
            <a:spAutoFit/>
          </a:bodyPr>
          <a:lstStyle/>
          <a:p>
            <a:r>
              <a:rPr lang="en-US" dirty="0">
                <a:solidFill>
                  <a:prstClr val="black"/>
                </a:solidFill>
              </a:rPr>
              <a:t>Dealing with construction permits, Russia.  What if the best regional practices were adopted in Moscow?</a:t>
            </a:r>
          </a:p>
        </p:txBody>
      </p:sp>
      <p:sp>
        <p:nvSpPr>
          <p:cNvPr id="34" name="Down Arrow 33"/>
          <p:cNvSpPr/>
          <p:nvPr/>
        </p:nvSpPr>
        <p:spPr>
          <a:xfrm>
            <a:off x="1371600" y="2890837"/>
            <a:ext cx="304800" cy="11430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itchFamily="34" charset="0"/>
              <a:cs typeface="Arial" pitchFamily="34" charset="0"/>
            </a:endParaRPr>
          </a:p>
        </p:txBody>
      </p:sp>
      <p:sp>
        <p:nvSpPr>
          <p:cNvPr id="35" name="Down Arrow 34"/>
          <p:cNvSpPr/>
          <p:nvPr/>
        </p:nvSpPr>
        <p:spPr>
          <a:xfrm>
            <a:off x="3810000" y="2971800"/>
            <a:ext cx="304800" cy="167163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itchFamily="34" charset="0"/>
              <a:cs typeface="Arial" pitchFamily="34" charset="0"/>
            </a:endParaRPr>
          </a:p>
        </p:txBody>
      </p:sp>
      <p:sp>
        <p:nvSpPr>
          <p:cNvPr id="43" name="Down Arrow 42"/>
          <p:cNvSpPr/>
          <p:nvPr/>
        </p:nvSpPr>
        <p:spPr>
          <a:xfrm>
            <a:off x="6324600" y="4119563"/>
            <a:ext cx="304800" cy="909637"/>
          </a:xfrm>
          <a:prstGeom prst="downArrow">
            <a:avLst>
              <a:gd name="adj1" fmla="val 43878"/>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itchFamily="34" charset="0"/>
              <a:cs typeface="Arial" pitchFamily="34" charset="0"/>
            </a:endParaRPr>
          </a:p>
        </p:txBody>
      </p:sp>
      <p:sp>
        <p:nvSpPr>
          <p:cNvPr id="44" name="TextBox 43"/>
          <p:cNvSpPr txBox="1"/>
          <p:nvPr/>
        </p:nvSpPr>
        <p:spPr>
          <a:xfrm>
            <a:off x="1219200" y="4033837"/>
            <a:ext cx="914400" cy="338554"/>
          </a:xfrm>
          <a:prstGeom prst="rect">
            <a:avLst/>
          </a:prstGeom>
          <a:noFill/>
        </p:spPr>
        <p:txBody>
          <a:bodyPr wrap="square" rtlCol="0">
            <a:spAutoFit/>
          </a:bodyPr>
          <a:lstStyle/>
          <a:p>
            <a:r>
              <a:rPr lang="en-US" sz="1600" dirty="0">
                <a:solidFill>
                  <a:srgbClr val="002D74"/>
                </a:solidFill>
              </a:rPr>
              <a:t>103th</a:t>
            </a:r>
          </a:p>
        </p:txBody>
      </p:sp>
      <p:sp>
        <p:nvSpPr>
          <p:cNvPr id="45" name="TextBox 44"/>
          <p:cNvSpPr txBox="1"/>
          <p:nvPr/>
        </p:nvSpPr>
        <p:spPr>
          <a:xfrm>
            <a:off x="3657600" y="4614446"/>
            <a:ext cx="609600" cy="338554"/>
          </a:xfrm>
          <a:prstGeom prst="rect">
            <a:avLst/>
          </a:prstGeom>
          <a:noFill/>
        </p:spPr>
        <p:txBody>
          <a:bodyPr wrap="square" rtlCol="0">
            <a:spAutoFit/>
          </a:bodyPr>
          <a:lstStyle/>
          <a:p>
            <a:r>
              <a:rPr lang="en-US" sz="1600" dirty="0">
                <a:solidFill>
                  <a:srgbClr val="002D74"/>
                </a:solidFill>
              </a:rPr>
              <a:t>7</a:t>
            </a:r>
            <a:r>
              <a:rPr lang="en-US" sz="1600" dirty="0" smtClean="0">
                <a:solidFill>
                  <a:srgbClr val="002D74"/>
                </a:solidFill>
              </a:rPr>
              <a:t>8th</a:t>
            </a:r>
            <a:endParaRPr lang="en-US" sz="1600" dirty="0">
              <a:solidFill>
                <a:srgbClr val="002D74"/>
              </a:solidFill>
            </a:endParaRPr>
          </a:p>
        </p:txBody>
      </p:sp>
      <p:sp>
        <p:nvSpPr>
          <p:cNvPr id="46" name="TextBox 45"/>
          <p:cNvSpPr txBox="1"/>
          <p:nvPr/>
        </p:nvSpPr>
        <p:spPr>
          <a:xfrm>
            <a:off x="6238875" y="5029200"/>
            <a:ext cx="685800" cy="338554"/>
          </a:xfrm>
          <a:prstGeom prst="rect">
            <a:avLst/>
          </a:prstGeom>
          <a:noFill/>
        </p:spPr>
        <p:txBody>
          <a:bodyPr wrap="square" rtlCol="0">
            <a:spAutoFit/>
          </a:bodyPr>
          <a:lstStyle/>
          <a:p>
            <a:r>
              <a:rPr lang="en-US" sz="1600" dirty="0">
                <a:solidFill>
                  <a:srgbClr val="002D74"/>
                </a:solidFill>
              </a:rPr>
              <a:t>46th</a:t>
            </a:r>
          </a:p>
        </p:txBody>
      </p:sp>
      <p:sp>
        <p:nvSpPr>
          <p:cNvPr id="47" name="TextBox 46"/>
          <p:cNvSpPr txBox="1"/>
          <p:nvPr/>
        </p:nvSpPr>
        <p:spPr>
          <a:xfrm>
            <a:off x="1219200" y="2552283"/>
            <a:ext cx="685800" cy="338554"/>
          </a:xfrm>
          <a:prstGeom prst="rect">
            <a:avLst/>
          </a:prstGeom>
          <a:noFill/>
        </p:spPr>
        <p:txBody>
          <a:bodyPr wrap="square" rtlCol="0">
            <a:spAutoFit/>
          </a:bodyPr>
          <a:lstStyle/>
          <a:p>
            <a:r>
              <a:rPr lang="en-US" sz="1600" dirty="0" smtClean="0">
                <a:solidFill>
                  <a:srgbClr val="002D74"/>
                </a:solidFill>
              </a:rPr>
              <a:t>181st</a:t>
            </a:r>
            <a:endParaRPr lang="en-US" sz="1600" dirty="0">
              <a:solidFill>
                <a:srgbClr val="002D74"/>
              </a:solidFill>
            </a:endParaRPr>
          </a:p>
        </p:txBody>
      </p:sp>
      <p:sp>
        <p:nvSpPr>
          <p:cNvPr id="48" name="TextBox 47"/>
          <p:cNvSpPr txBox="1"/>
          <p:nvPr/>
        </p:nvSpPr>
        <p:spPr>
          <a:xfrm>
            <a:off x="3657600" y="2667000"/>
            <a:ext cx="762000" cy="338554"/>
          </a:xfrm>
          <a:prstGeom prst="rect">
            <a:avLst/>
          </a:prstGeom>
          <a:noFill/>
        </p:spPr>
        <p:txBody>
          <a:bodyPr wrap="square" rtlCol="0">
            <a:spAutoFit/>
          </a:bodyPr>
          <a:lstStyle/>
          <a:p>
            <a:r>
              <a:rPr lang="en-US" sz="1600" dirty="0">
                <a:solidFill>
                  <a:srgbClr val="002D74"/>
                </a:solidFill>
              </a:rPr>
              <a:t>173th</a:t>
            </a:r>
          </a:p>
        </p:txBody>
      </p:sp>
      <p:sp>
        <p:nvSpPr>
          <p:cNvPr id="49" name="TextBox 48"/>
          <p:cNvSpPr txBox="1"/>
          <p:nvPr/>
        </p:nvSpPr>
        <p:spPr>
          <a:xfrm>
            <a:off x="6162675" y="3810000"/>
            <a:ext cx="762000" cy="338554"/>
          </a:xfrm>
          <a:prstGeom prst="rect">
            <a:avLst/>
          </a:prstGeom>
          <a:noFill/>
        </p:spPr>
        <p:txBody>
          <a:bodyPr wrap="square" rtlCol="0">
            <a:spAutoFit/>
          </a:bodyPr>
          <a:lstStyle/>
          <a:p>
            <a:r>
              <a:rPr lang="en-US" sz="1600" dirty="0">
                <a:solidFill>
                  <a:srgbClr val="002D74"/>
                </a:solidFill>
              </a:rPr>
              <a:t>113th</a:t>
            </a:r>
          </a:p>
        </p:txBody>
      </p:sp>
      <p:sp>
        <p:nvSpPr>
          <p:cNvPr id="66" name="TextBox 1"/>
          <p:cNvSpPr txBox="1"/>
          <p:nvPr/>
        </p:nvSpPr>
        <p:spPr>
          <a:xfrm>
            <a:off x="6629400" y="2438400"/>
            <a:ext cx="2971800" cy="3810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700" dirty="0" smtClean="0">
                <a:solidFill>
                  <a:prstClr val="black"/>
                </a:solidFill>
              </a:rPr>
              <a:t>Global DB Data for Russia*</a:t>
            </a:r>
            <a:endParaRPr lang="en-US" sz="1700" dirty="0">
              <a:solidFill>
                <a:prstClr val="black"/>
              </a:solidFill>
            </a:endParaRPr>
          </a:p>
        </p:txBody>
      </p:sp>
      <p:sp>
        <p:nvSpPr>
          <p:cNvPr id="71" name="TextBox 70"/>
          <p:cNvSpPr txBox="1"/>
          <p:nvPr/>
        </p:nvSpPr>
        <p:spPr>
          <a:xfrm>
            <a:off x="1905000" y="3288268"/>
            <a:ext cx="1295400" cy="369332"/>
          </a:xfrm>
          <a:prstGeom prst="rect">
            <a:avLst/>
          </a:prstGeom>
          <a:noFill/>
        </p:spPr>
        <p:txBody>
          <a:bodyPr wrap="square" rtlCol="0">
            <a:spAutoFit/>
          </a:bodyPr>
          <a:lstStyle/>
          <a:p>
            <a:pPr algn="ctr"/>
            <a:r>
              <a:rPr lang="en-US" dirty="0">
                <a:solidFill>
                  <a:srgbClr val="002D74"/>
                </a:solidFill>
              </a:rPr>
              <a:t>51 </a:t>
            </a:r>
          </a:p>
        </p:txBody>
      </p:sp>
      <p:sp>
        <p:nvSpPr>
          <p:cNvPr id="73" name="TextBox 72"/>
          <p:cNvSpPr txBox="1"/>
          <p:nvPr/>
        </p:nvSpPr>
        <p:spPr>
          <a:xfrm>
            <a:off x="4486275" y="3576637"/>
            <a:ext cx="1219200" cy="369332"/>
          </a:xfrm>
          <a:prstGeom prst="rect">
            <a:avLst/>
          </a:prstGeom>
          <a:noFill/>
        </p:spPr>
        <p:txBody>
          <a:bodyPr wrap="square" rtlCol="0">
            <a:spAutoFit/>
          </a:bodyPr>
          <a:lstStyle/>
          <a:p>
            <a:r>
              <a:rPr lang="en-US" dirty="0">
                <a:solidFill>
                  <a:srgbClr val="002D74"/>
                </a:solidFill>
              </a:rPr>
              <a:t>423 days</a:t>
            </a:r>
          </a:p>
        </p:txBody>
      </p:sp>
      <p:sp>
        <p:nvSpPr>
          <p:cNvPr id="74" name="TextBox 73"/>
          <p:cNvSpPr txBox="1"/>
          <p:nvPr/>
        </p:nvSpPr>
        <p:spPr>
          <a:xfrm>
            <a:off x="4486275" y="5253037"/>
            <a:ext cx="1219200" cy="369332"/>
          </a:xfrm>
          <a:prstGeom prst="rect">
            <a:avLst/>
          </a:prstGeom>
          <a:noFill/>
        </p:spPr>
        <p:txBody>
          <a:bodyPr wrap="square" rtlCol="0">
            <a:spAutoFit/>
          </a:bodyPr>
          <a:lstStyle/>
          <a:p>
            <a:r>
              <a:rPr lang="en-US" dirty="0">
                <a:solidFill>
                  <a:srgbClr val="002D74"/>
                </a:solidFill>
              </a:rPr>
              <a:t>150 days</a:t>
            </a:r>
          </a:p>
        </p:txBody>
      </p:sp>
      <p:sp>
        <p:nvSpPr>
          <p:cNvPr id="96" name="TextBox 1"/>
          <p:cNvSpPr txBox="1"/>
          <p:nvPr/>
        </p:nvSpPr>
        <p:spPr>
          <a:xfrm>
            <a:off x="6629400" y="2819400"/>
            <a:ext cx="2362200" cy="3810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700" dirty="0" smtClean="0">
                <a:solidFill>
                  <a:prstClr val="black"/>
                </a:solidFill>
              </a:rPr>
              <a:t>Best practice in Russia</a:t>
            </a:r>
            <a:endParaRPr lang="en-US" sz="1700" dirty="0">
              <a:solidFill>
                <a:prstClr val="black"/>
              </a:solidFill>
            </a:endParaRPr>
          </a:p>
        </p:txBody>
      </p:sp>
      <p:sp>
        <p:nvSpPr>
          <p:cNvPr id="99" name="Rectangle 98"/>
          <p:cNvSpPr/>
          <p:nvPr/>
        </p:nvSpPr>
        <p:spPr>
          <a:xfrm>
            <a:off x="6400800" y="2514600"/>
            <a:ext cx="228600" cy="22860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 name="Rectangle 99"/>
          <p:cNvSpPr/>
          <p:nvPr/>
        </p:nvSpPr>
        <p:spPr>
          <a:xfrm>
            <a:off x="6400800" y="2895600"/>
            <a:ext cx="228600" cy="22860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152400" y="6248400"/>
            <a:ext cx="5170070" cy="461665"/>
          </a:xfrm>
          <a:prstGeom prst="rect">
            <a:avLst/>
          </a:prstGeom>
        </p:spPr>
        <p:txBody>
          <a:bodyPr wrap="none">
            <a:spAutoFit/>
          </a:bodyPr>
          <a:lstStyle/>
          <a:p>
            <a:r>
              <a:rPr lang="en-US" sz="1200" dirty="0">
                <a:solidFill>
                  <a:prstClr val="black"/>
                </a:solidFill>
              </a:rPr>
              <a:t>*Data published in Doing Business 2012, as measured for Moscow by June 2012</a:t>
            </a:r>
          </a:p>
          <a:p>
            <a:r>
              <a:rPr lang="en-US" sz="1200" dirty="0">
                <a:solidFill>
                  <a:prstClr val="black"/>
                </a:solidFill>
              </a:rPr>
              <a:t>** As % of income per capita</a:t>
            </a:r>
          </a:p>
        </p:txBody>
      </p:sp>
      <p:sp>
        <p:nvSpPr>
          <p:cNvPr id="102" name="TextBox 101"/>
          <p:cNvSpPr txBox="1"/>
          <p:nvPr/>
        </p:nvSpPr>
        <p:spPr>
          <a:xfrm>
            <a:off x="7086600" y="4419600"/>
            <a:ext cx="762000" cy="369332"/>
          </a:xfrm>
          <a:prstGeom prst="rect">
            <a:avLst/>
          </a:prstGeom>
          <a:noFill/>
        </p:spPr>
        <p:txBody>
          <a:bodyPr wrap="square" rtlCol="0">
            <a:spAutoFit/>
          </a:bodyPr>
          <a:lstStyle/>
          <a:p>
            <a:r>
              <a:rPr lang="es-UY" dirty="0" smtClean="0">
                <a:solidFill>
                  <a:srgbClr val="002D74"/>
                </a:solidFill>
                <a:latin typeface="+mj-lt"/>
                <a:cs typeface="Arial" pitchFamily="34" charset="0"/>
              </a:rPr>
              <a:t>183</a:t>
            </a:r>
            <a:r>
              <a:rPr lang="en-US" dirty="0" smtClean="0">
                <a:solidFill>
                  <a:srgbClr val="002D74"/>
                </a:solidFill>
              </a:rPr>
              <a:t>%</a:t>
            </a:r>
            <a:endParaRPr lang="en-US" dirty="0">
              <a:solidFill>
                <a:srgbClr val="002D74"/>
              </a:solidFill>
            </a:endParaRPr>
          </a:p>
        </p:txBody>
      </p:sp>
      <p:sp>
        <p:nvSpPr>
          <p:cNvPr id="103" name="TextBox 102"/>
          <p:cNvSpPr txBox="1"/>
          <p:nvPr/>
        </p:nvSpPr>
        <p:spPr>
          <a:xfrm>
            <a:off x="7086600" y="5486400"/>
            <a:ext cx="609600" cy="369332"/>
          </a:xfrm>
          <a:prstGeom prst="rect">
            <a:avLst/>
          </a:prstGeom>
          <a:noFill/>
        </p:spPr>
        <p:txBody>
          <a:bodyPr wrap="square" rtlCol="0">
            <a:spAutoFit/>
          </a:bodyPr>
          <a:lstStyle/>
          <a:p>
            <a:r>
              <a:rPr lang="en-US" dirty="0" smtClean="0">
                <a:solidFill>
                  <a:srgbClr val="002D74"/>
                </a:solidFill>
              </a:rPr>
              <a:t>40%</a:t>
            </a:r>
            <a:endParaRPr lang="en-US" dirty="0">
              <a:solidFill>
                <a:srgbClr val="002D74"/>
              </a:solidFill>
            </a:endParaRPr>
          </a:p>
        </p:txBody>
      </p:sp>
      <p:sp>
        <p:nvSpPr>
          <p:cNvPr id="104" name="TextBox 103"/>
          <p:cNvSpPr txBox="1"/>
          <p:nvPr/>
        </p:nvSpPr>
        <p:spPr>
          <a:xfrm>
            <a:off x="1905000" y="2373868"/>
            <a:ext cx="1371600" cy="369332"/>
          </a:xfrm>
          <a:prstGeom prst="rect">
            <a:avLst/>
          </a:prstGeom>
          <a:noFill/>
        </p:spPr>
        <p:txBody>
          <a:bodyPr wrap="square" rtlCol="0">
            <a:spAutoFit/>
          </a:bodyPr>
          <a:lstStyle/>
          <a:p>
            <a:r>
              <a:rPr lang="en-US" b="1" dirty="0">
                <a:solidFill>
                  <a:prstClr val="black"/>
                </a:solidFill>
              </a:rPr>
              <a:t>Procedures</a:t>
            </a:r>
          </a:p>
        </p:txBody>
      </p:sp>
      <p:sp>
        <p:nvSpPr>
          <p:cNvPr id="105" name="TextBox 104"/>
          <p:cNvSpPr txBox="1"/>
          <p:nvPr/>
        </p:nvSpPr>
        <p:spPr>
          <a:xfrm>
            <a:off x="4648200" y="2514600"/>
            <a:ext cx="1371600" cy="369332"/>
          </a:xfrm>
          <a:prstGeom prst="rect">
            <a:avLst/>
          </a:prstGeom>
          <a:noFill/>
        </p:spPr>
        <p:txBody>
          <a:bodyPr wrap="square" rtlCol="0">
            <a:spAutoFit/>
          </a:bodyPr>
          <a:lstStyle/>
          <a:p>
            <a:r>
              <a:rPr lang="en-US" b="1" dirty="0">
                <a:solidFill>
                  <a:prstClr val="black"/>
                </a:solidFill>
              </a:rPr>
              <a:t>Time</a:t>
            </a:r>
          </a:p>
        </p:txBody>
      </p:sp>
      <p:sp>
        <p:nvSpPr>
          <p:cNvPr id="106" name="TextBox 105"/>
          <p:cNvSpPr txBox="1"/>
          <p:nvPr/>
        </p:nvSpPr>
        <p:spPr>
          <a:xfrm>
            <a:off x="7010400" y="3593068"/>
            <a:ext cx="1981200" cy="369332"/>
          </a:xfrm>
          <a:prstGeom prst="rect">
            <a:avLst/>
          </a:prstGeom>
          <a:noFill/>
        </p:spPr>
        <p:txBody>
          <a:bodyPr wrap="square" rtlCol="0">
            <a:spAutoFit/>
          </a:bodyPr>
          <a:lstStyle/>
          <a:p>
            <a:r>
              <a:rPr lang="en-US" b="1" dirty="0">
                <a:solidFill>
                  <a:prstClr val="black"/>
                </a:solidFill>
              </a:rPr>
              <a:t>Cost **</a:t>
            </a:r>
          </a:p>
        </p:txBody>
      </p:sp>
      <p:sp>
        <p:nvSpPr>
          <p:cNvPr id="107" name="TextBox 106"/>
          <p:cNvSpPr txBox="1"/>
          <p:nvPr/>
        </p:nvSpPr>
        <p:spPr>
          <a:xfrm>
            <a:off x="152400" y="3119735"/>
            <a:ext cx="1143000" cy="830997"/>
          </a:xfrm>
          <a:prstGeom prst="rect">
            <a:avLst/>
          </a:prstGeom>
          <a:noFill/>
        </p:spPr>
        <p:txBody>
          <a:bodyPr wrap="square" rtlCol="0">
            <a:spAutoFit/>
          </a:bodyPr>
          <a:lstStyle/>
          <a:p>
            <a:pPr algn="ctr"/>
            <a:r>
              <a:rPr lang="en-US" sz="1200" dirty="0">
                <a:solidFill>
                  <a:prstClr val="black"/>
                </a:solidFill>
              </a:rPr>
              <a:t>Improvement in Global DB </a:t>
            </a:r>
          </a:p>
          <a:p>
            <a:pPr algn="ctr"/>
            <a:r>
              <a:rPr lang="en-US" sz="1200" dirty="0">
                <a:solidFill>
                  <a:prstClr val="black"/>
                </a:solidFill>
              </a:rPr>
              <a:t>Rank </a:t>
            </a:r>
          </a:p>
          <a:p>
            <a:pPr algn="ctr"/>
            <a:r>
              <a:rPr lang="en-US" sz="1200" dirty="0">
                <a:solidFill>
                  <a:prstClr val="black"/>
                </a:solidFill>
              </a:rPr>
              <a:t>(1-183)</a:t>
            </a:r>
          </a:p>
        </p:txBody>
      </p:sp>
      <p:sp>
        <p:nvSpPr>
          <p:cNvPr id="108" name="Left Brace 107"/>
          <p:cNvSpPr/>
          <p:nvPr/>
        </p:nvSpPr>
        <p:spPr>
          <a:xfrm>
            <a:off x="1143000" y="2590800"/>
            <a:ext cx="152400" cy="1752600"/>
          </a:xfrm>
          <a:prstGeom prst="leftBrace">
            <a:avLst/>
          </a:prstGeom>
          <a:noFill/>
          <a:ln w="2222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284289654"/>
      </p:ext>
    </p:extLst>
  </p:cSld>
  <p:clrMapOvr>
    <a:masterClrMapping/>
  </p:clrMapOvr>
  <mc:AlternateContent xmlns:mc="http://schemas.openxmlformats.org/markup-compatibility/2006" xmlns:p14="http://schemas.microsoft.com/office/powerpoint/2010/main">
    <mc:Choice Requires="p14">
      <p:transition spd="slow" p14:dur="2000" advTm="58584"/>
    </mc:Choice>
    <mc:Fallback xmlns="">
      <p:transition spd="slow" advTm="5858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9144000" cy="7747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itle 35"/>
          <p:cNvSpPr>
            <a:spLocks noGrp="1"/>
          </p:cNvSpPr>
          <p:nvPr>
            <p:ph type="title"/>
          </p:nvPr>
        </p:nvSpPr>
        <p:spPr>
          <a:xfrm>
            <a:off x="1218324" y="17393"/>
            <a:ext cx="6402552" cy="651495"/>
          </a:xfrm>
        </p:spPr>
        <p:txBody>
          <a:bodyPr>
            <a:normAutofit fontScale="90000"/>
          </a:bodyPr>
          <a:lstStyle/>
          <a:p>
            <a:pPr algn="ctr"/>
            <a:r>
              <a:rPr lang="en-US" dirty="0" smtClean="0"/>
              <a:t>Spontaneous exchanges of good practices among </a:t>
            </a:r>
            <a:r>
              <a:rPr lang="en-US" dirty="0"/>
              <a:t>states in </a:t>
            </a:r>
            <a:r>
              <a:rPr lang="en-US" dirty="0" smtClean="0"/>
              <a:t>Mexico between 2009 and 2012</a:t>
            </a:r>
            <a:endParaRPr lang="en-US" dirty="0"/>
          </a:p>
        </p:txBody>
      </p:sp>
      <p:sp>
        <p:nvSpPr>
          <p:cNvPr id="3" name="Slide Number Placeholder 2"/>
          <p:cNvSpPr>
            <a:spLocks noGrp="1"/>
          </p:cNvSpPr>
          <p:nvPr>
            <p:ph type="sldNum" sz="quarter" idx="12"/>
          </p:nvPr>
        </p:nvSpPr>
        <p:spPr/>
        <p:txBody>
          <a:bodyPr/>
          <a:lstStyle/>
          <a:p>
            <a:fld id="{5A8D002B-68A0-4648-85CF-4C9D90FA2E65}" type="slidenum">
              <a:rPr lang="en-US" smtClean="0"/>
              <a:pPr/>
              <a:t>8</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5" y="651495"/>
            <a:ext cx="9144015" cy="6206505"/>
          </a:xfrm>
          <a:prstGeom prst="rect">
            <a:avLst/>
          </a:prstGeom>
          <a:noFill/>
        </p:spPr>
      </p:pic>
      <p:sp>
        <p:nvSpPr>
          <p:cNvPr id="6" name="TextBox 5"/>
          <p:cNvSpPr txBox="1"/>
          <p:nvPr/>
        </p:nvSpPr>
        <p:spPr>
          <a:xfrm>
            <a:off x="6296247" y="3475074"/>
            <a:ext cx="1433623" cy="307777"/>
          </a:xfrm>
          <a:prstGeom prst="rect">
            <a:avLst/>
          </a:prstGeom>
          <a:noFill/>
        </p:spPr>
        <p:txBody>
          <a:bodyPr wrap="square" rtlCol="0">
            <a:spAutoFit/>
          </a:bodyPr>
          <a:lstStyle/>
          <a:p>
            <a:pPr marL="228600" indent="-228600"/>
            <a:r>
              <a:rPr lang="en-US" sz="1400" b="1" dirty="0" smtClean="0"/>
              <a:t>Hidalgo</a:t>
            </a:r>
            <a:endParaRPr lang="en-US" sz="1400" b="1" dirty="0"/>
          </a:p>
        </p:txBody>
      </p:sp>
      <p:grpSp>
        <p:nvGrpSpPr>
          <p:cNvPr id="4" name="Group 40"/>
          <p:cNvGrpSpPr/>
          <p:nvPr/>
        </p:nvGrpSpPr>
        <p:grpSpPr>
          <a:xfrm>
            <a:off x="-76200" y="1247001"/>
            <a:ext cx="9144000" cy="4925199"/>
            <a:chOff x="-76200" y="1247001"/>
            <a:chExt cx="9144000" cy="4925199"/>
          </a:xfrm>
        </p:grpSpPr>
        <p:grpSp>
          <p:nvGrpSpPr>
            <p:cNvPr id="7" name="Group 3"/>
            <p:cNvGrpSpPr/>
            <p:nvPr/>
          </p:nvGrpSpPr>
          <p:grpSpPr>
            <a:xfrm>
              <a:off x="-76200" y="1247001"/>
              <a:ext cx="8839200" cy="4925199"/>
              <a:chOff x="-76200" y="914400"/>
              <a:chExt cx="8839200" cy="4925199"/>
            </a:xfrm>
          </p:grpSpPr>
          <p:sp>
            <p:nvSpPr>
              <p:cNvPr id="10" name="TextBox 4"/>
              <p:cNvSpPr txBox="1"/>
              <p:nvPr/>
            </p:nvSpPr>
            <p:spPr>
              <a:xfrm>
                <a:off x="-76200" y="914400"/>
                <a:ext cx="1600200" cy="646331"/>
              </a:xfrm>
              <a:prstGeom prst="rect">
                <a:avLst/>
              </a:prstGeom>
              <a:noFill/>
            </p:spPr>
            <p:txBody>
              <a:bodyPr wrap="square" rtlCol="0">
                <a:spAutoFit/>
              </a:bodyPr>
              <a:lstStyle/>
              <a:p>
                <a:r>
                  <a:rPr lang="en-US" b="1" dirty="0" smtClean="0">
                    <a:latin typeface="Rockwell Condensed" pitchFamily="18" charset="0"/>
                  </a:rPr>
                  <a:t>Baja California</a:t>
                </a:r>
                <a:endParaRPr lang="en-US" b="1" dirty="0">
                  <a:latin typeface="Rockwell Condensed" pitchFamily="18" charset="0"/>
                </a:endParaRPr>
              </a:p>
            </p:txBody>
          </p:sp>
          <p:sp>
            <p:nvSpPr>
              <p:cNvPr id="11" name="TextBox 10"/>
              <p:cNvSpPr txBox="1"/>
              <p:nvPr/>
            </p:nvSpPr>
            <p:spPr>
              <a:xfrm>
                <a:off x="1524000" y="1143000"/>
                <a:ext cx="762000" cy="307777"/>
              </a:xfrm>
              <a:prstGeom prst="rect">
                <a:avLst/>
              </a:prstGeom>
              <a:noFill/>
            </p:spPr>
            <p:txBody>
              <a:bodyPr wrap="square" rtlCol="0">
                <a:spAutoFit/>
              </a:bodyPr>
              <a:lstStyle/>
              <a:p>
                <a:r>
                  <a:rPr lang="en-US" sz="1400" b="1" dirty="0" smtClean="0"/>
                  <a:t>Sonora</a:t>
                </a:r>
                <a:endParaRPr lang="en-US" sz="1400" b="1" dirty="0"/>
              </a:p>
            </p:txBody>
          </p:sp>
          <p:sp>
            <p:nvSpPr>
              <p:cNvPr id="12" name="TextBox 11"/>
              <p:cNvSpPr txBox="1"/>
              <p:nvPr/>
            </p:nvSpPr>
            <p:spPr>
              <a:xfrm>
                <a:off x="2667000" y="1628001"/>
                <a:ext cx="914400" cy="276999"/>
              </a:xfrm>
              <a:prstGeom prst="rect">
                <a:avLst/>
              </a:prstGeom>
              <a:noFill/>
            </p:spPr>
            <p:txBody>
              <a:bodyPr wrap="square" rtlCol="0">
                <a:spAutoFit/>
              </a:bodyPr>
              <a:lstStyle/>
              <a:p>
                <a:r>
                  <a:rPr lang="en-US" sz="1200" b="1" dirty="0" smtClean="0"/>
                  <a:t>Chihuahua</a:t>
                </a:r>
                <a:endParaRPr lang="en-US" sz="1200" b="1" dirty="0"/>
              </a:p>
            </p:txBody>
          </p:sp>
          <p:sp>
            <p:nvSpPr>
              <p:cNvPr id="13" name="TextBox 12"/>
              <p:cNvSpPr txBox="1"/>
              <p:nvPr/>
            </p:nvSpPr>
            <p:spPr>
              <a:xfrm>
                <a:off x="3886200" y="2009001"/>
                <a:ext cx="762000" cy="246221"/>
              </a:xfrm>
              <a:prstGeom prst="rect">
                <a:avLst/>
              </a:prstGeom>
              <a:noFill/>
            </p:spPr>
            <p:txBody>
              <a:bodyPr wrap="square" rtlCol="0">
                <a:spAutoFit/>
              </a:bodyPr>
              <a:lstStyle/>
              <a:p>
                <a:r>
                  <a:rPr lang="en-US" sz="1000" dirty="0" smtClean="0"/>
                  <a:t>Coahuila</a:t>
                </a:r>
                <a:endParaRPr lang="en-US" sz="1000" dirty="0"/>
              </a:p>
            </p:txBody>
          </p:sp>
          <p:sp>
            <p:nvSpPr>
              <p:cNvPr id="14" name="TextBox 13"/>
              <p:cNvSpPr txBox="1"/>
              <p:nvPr/>
            </p:nvSpPr>
            <p:spPr>
              <a:xfrm>
                <a:off x="4800600" y="2590800"/>
                <a:ext cx="685800" cy="461665"/>
              </a:xfrm>
              <a:prstGeom prst="rect">
                <a:avLst/>
              </a:prstGeom>
              <a:noFill/>
            </p:spPr>
            <p:txBody>
              <a:bodyPr wrap="square" rtlCol="0">
                <a:spAutoFit/>
              </a:bodyPr>
              <a:lstStyle/>
              <a:p>
                <a:r>
                  <a:rPr lang="en-US" sz="1200" b="1" dirty="0" smtClean="0"/>
                  <a:t>Nuevo León</a:t>
                </a:r>
                <a:endParaRPr lang="en-US" sz="1200" b="1" dirty="0"/>
              </a:p>
            </p:txBody>
          </p:sp>
          <p:sp>
            <p:nvSpPr>
              <p:cNvPr id="15" name="TextBox 14"/>
              <p:cNvSpPr txBox="1"/>
              <p:nvPr/>
            </p:nvSpPr>
            <p:spPr>
              <a:xfrm>
                <a:off x="4876800" y="3459778"/>
                <a:ext cx="990600" cy="246221"/>
              </a:xfrm>
              <a:prstGeom prst="rect">
                <a:avLst/>
              </a:prstGeom>
              <a:noFill/>
            </p:spPr>
            <p:txBody>
              <a:bodyPr wrap="square" rtlCol="0">
                <a:spAutoFit/>
              </a:bodyPr>
              <a:lstStyle/>
              <a:p>
                <a:r>
                  <a:rPr lang="en-US" sz="1000" dirty="0" smtClean="0"/>
                  <a:t>Tamaulipas</a:t>
                </a:r>
                <a:endParaRPr lang="en-US" sz="1000" dirty="0"/>
              </a:p>
            </p:txBody>
          </p:sp>
          <p:sp>
            <p:nvSpPr>
              <p:cNvPr id="16" name="TextBox 15"/>
              <p:cNvSpPr txBox="1"/>
              <p:nvPr/>
            </p:nvSpPr>
            <p:spPr>
              <a:xfrm>
                <a:off x="8001000" y="4114800"/>
                <a:ext cx="762000" cy="246221"/>
              </a:xfrm>
              <a:prstGeom prst="rect">
                <a:avLst/>
              </a:prstGeom>
              <a:noFill/>
            </p:spPr>
            <p:txBody>
              <a:bodyPr wrap="square" rtlCol="0">
                <a:spAutoFit/>
              </a:bodyPr>
              <a:lstStyle/>
              <a:p>
                <a:r>
                  <a:rPr lang="en-US" sz="1000" b="1" dirty="0" smtClean="0"/>
                  <a:t>Yucatán</a:t>
                </a:r>
                <a:endParaRPr lang="en-US" sz="1000" b="1" dirty="0"/>
              </a:p>
            </p:txBody>
          </p:sp>
          <p:sp>
            <p:nvSpPr>
              <p:cNvPr id="17" name="TextBox 16"/>
              <p:cNvSpPr txBox="1"/>
              <p:nvPr/>
            </p:nvSpPr>
            <p:spPr>
              <a:xfrm>
                <a:off x="7524750" y="4991100"/>
                <a:ext cx="914400" cy="276999"/>
              </a:xfrm>
              <a:prstGeom prst="rect">
                <a:avLst/>
              </a:prstGeom>
              <a:noFill/>
            </p:spPr>
            <p:txBody>
              <a:bodyPr wrap="square" rtlCol="0">
                <a:spAutoFit/>
              </a:bodyPr>
              <a:lstStyle/>
              <a:p>
                <a:r>
                  <a:rPr lang="en-US" sz="1200" b="1" dirty="0" smtClean="0"/>
                  <a:t>Campeche</a:t>
                </a:r>
                <a:endParaRPr lang="en-US" sz="1200" b="1" dirty="0"/>
              </a:p>
            </p:txBody>
          </p:sp>
          <p:sp>
            <p:nvSpPr>
              <p:cNvPr id="18" name="TextBox 17"/>
              <p:cNvSpPr txBox="1"/>
              <p:nvPr/>
            </p:nvSpPr>
            <p:spPr>
              <a:xfrm>
                <a:off x="7010400" y="5562600"/>
                <a:ext cx="914400" cy="276999"/>
              </a:xfrm>
              <a:prstGeom prst="rect">
                <a:avLst/>
              </a:prstGeom>
              <a:noFill/>
            </p:spPr>
            <p:txBody>
              <a:bodyPr wrap="square" rtlCol="0">
                <a:spAutoFit/>
              </a:bodyPr>
              <a:lstStyle/>
              <a:p>
                <a:r>
                  <a:rPr lang="en-US" sz="1200" b="1" dirty="0" smtClean="0"/>
                  <a:t>Chiapas</a:t>
                </a:r>
                <a:endParaRPr lang="en-US" sz="1200" b="1" dirty="0"/>
              </a:p>
            </p:txBody>
          </p:sp>
          <p:sp>
            <p:nvSpPr>
              <p:cNvPr id="19" name="TextBox 18"/>
              <p:cNvSpPr txBox="1"/>
              <p:nvPr/>
            </p:nvSpPr>
            <p:spPr>
              <a:xfrm>
                <a:off x="6629400" y="4876800"/>
                <a:ext cx="914400" cy="276999"/>
              </a:xfrm>
              <a:prstGeom prst="rect">
                <a:avLst/>
              </a:prstGeom>
              <a:noFill/>
            </p:spPr>
            <p:txBody>
              <a:bodyPr wrap="square" rtlCol="0">
                <a:spAutoFit/>
              </a:bodyPr>
              <a:lstStyle/>
              <a:p>
                <a:r>
                  <a:rPr lang="en-US" sz="1200" b="1" dirty="0" smtClean="0"/>
                  <a:t>Tabasco</a:t>
                </a:r>
                <a:endParaRPr lang="en-US" sz="1200" b="1" dirty="0"/>
              </a:p>
            </p:txBody>
          </p:sp>
          <p:sp>
            <p:nvSpPr>
              <p:cNvPr id="20" name="TextBox 19"/>
              <p:cNvSpPr txBox="1"/>
              <p:nvPr/>
            </p:nvSpPr>
            <p:spPr>
              <a:xfrm>
                <a:off x="5791200" y="5514201"/>
                <a:ext cx="914400" cy="246221"/>
              </a:xfrm>
              <a:prstGeom prst="rect">
                <a:avLst/>
              </a:prstGeom>
              <a:noFill/>
            </p:spPr>
            <p:txBody>
              <a:bodyPr wrap="square" rtlCol="0">
                <a:spAutoFit/>
              </a:bodyPr>
              <a:lstStyle/>
              <a:p>
                <a:r>
                  <a:rPr lang="en-US" sz="1000" dirty="0" smtClean="0"/>
                  <a:t>Oaxaca</a:t>
                </a:r>
                <a:endParaRPr lang="en-US" sz="1000" dirty="0"/>
              </a:p>
            </p:txBody>
          </p:sp>
          <p:sp>
            <p:nvSpPr>
              <p:cNvPr id="21" name="TextBox 20"/>
              <p:cNvSpPr txBox="1"/>
              <p:nvPr/>
            </p:nvSpPr>
            <p:spPr>
              <a:xfrm>
                <a:off x="4765158" y="5450959"/>
                <a:ext cx="914400" cy="246221"/>
              </a:xfrm>
              <a:prstGeom prst="rect">
                <a:avLst/>
              </a:prstGeom>
              <a:noFill/>
            </p:spPr>
            <p:txBody>
              <a:bodyPr wrap="square" rtlCol="0">
                <a:spAutoFit/>
              </a:bodyPr>
              <a:lstStyle/>
              <a:p>
                <a:r>
                  <a:rPr lang="en-US" sz="1000" b="1" dirty="0" smtClean="0"/>
                  <a:t>Guerrero</a:t>
                </a:r>
                <a:endParaRPr lang="en-US" sz="1000" b="1" dirty="0"/>
              </a:p>
            </p:txBody>
          </p:sp>
          <p:sp>
            <p:nvSpPr>
              <p:cNvPr id="22" name="TextBox 21"/>
              <p:cNvSpPr txBox="1"/>
              <p:nvPr/>
            </p:nvSpPr>
            <p:spPr>
              <a:xfrm>
                <a:off x="3048000" y="2847201"/>
                <a:ext cx="914400" cy="246221"/>
              </a:xfrm>
              <a:prstGeom prst="rect">
                <a:avLst/>
              </a:prstGeom>
              <a:noFill/>
            </p:spPr>
            <p:txBody>
              <a:bodyPr wrap="square" rtlCol="0">
                <a:spAutoFit/>
              </a:bodyPr>
              <a:lstStyle/>
              <a:p>
                <a:r>
                  <a:rPr lang="en-US" sz="1000" b="1" dirty="0" smtClean="0"/>
                  <a:t>Durango</a:t>
                </a:r>
                <a:endParaRPr lang="en-US" sz="1000" b="1" dirty="0"/>
              </a:p>
            </p:txBody>
          </p:sp>
          <p:sp>
            <p:nvSpPr>
              <p:cNvPr id="23" name="TextBox 22"/>
              <p:cNvSpPr txBox="1"/>
              <p:nvPr/>
            </p:nvSpPr>
            <p:spPr>
              <a:xfrm>
                <a:off x="2057400" y="2562999"/>
                <a:ext cx="914400" cy="369332"/>
              </a:xfrm>
              <a:prstGeom prst="rect">
                <a:avLst/>
              </a:prstGeom>
              <a:noFill/>
            </p:spPr>
            <p:txBody>
              <a:bodyPr wrap="square" rtlCol="0">
                <a:spAutoFit/>
              </a:bodyPr>
              <a:lstStyle/>
              <a:p>
                <a:r>
                  <a:rPr lang="en-US" b="1" dirty="0" smtClean="0">
                    <a:latin typeface="Rockwell Condensed" pitchFamily="18" charset="0"/>
                  </a:rPr>
                  <a:t>Sinaloa</a:t>
                </a:r>
                <a:endParaRPr lang="en-US" b="1" dirty="0">
                  <a:latin typeface="Rockwell Condensed" pitchFamily="18" charset="0"/>
                </a:endParaRPr>
              </a:p>
            </p:txBody>
          </p:sp>
          <p:sp>
            <p:nvSpPr>
              <p:cNvPr id="24" name="TextBox 23"/>
              <p:cNvSpPr txBox="1"/>
              <p:nvPr/>
            </p:nvSpPr>
            <p:spPr>
              <a:xfrm>
                <a:off x="3733800" y="3307378"/>
                <a:ext cx="914400" cy="246221"/>
              </a:xfrm>
              <a:prstGeom prst="rect">
                <a:avLst/>
              </a:prstGeom>
              <a:noFill/>
            </p:spPr>
            <p:txBody>
              <a:bodyPr wrap="square" rtlCol="0">
                <a:spAutoFit/>
              </a:bodyPr>
              <a:lstStyle/>
              <a:p>
                <a:r>
                  <a:rPr lang="en-US" sz="1000" dirty="0" smtClean="0"/>
                  <a:t>Zacatecas</a:t>
                </a:r>
                <a:endParaRPr lang="en-US" sz="1000" dirty="0"/>
              </a:p>
            </p:txBody>
          </p:sp>
          <p:sp>
            <p:nvSpPr>
              <p:cNvPr id="25" name="TextBox 24"/>
              <p:cNvSpPr txBox="1"/>
              <p:nvPr/>
            </p:nvSpPr>
            <p:spPr>
              <a:xfrm>
                <a:off x="4419600" y="3683913"/>
                <a:ext cx="914400" cy="400110"/>
              </a:xfrm>
              <a:prstGeom prst="rect">
                <a:avLst/>
              </a:prstGeom>
              <a:noFill/>
            </p:spPr>
            <p:txBody>
              <a:bodyPr wrap="square" rtlCol="0">
                <a:spAutoFit/>
              </a:bodyPr>
              <a:lstStyle/>
              <a:p>
                <a:r>
                  <a:rPr lang="en-US" sz="1000" b="1" dirty="0" smtClean="0"/>
                  <a:t>San Luis            Potosí</a:t>
                </a:r>
                <a:endParaRPr lang="en-US" sz="1000" b="1" dirty="0"/>
              </a:p>
            </p:txBody>
          </p:sp>
          <p:sp>
            <p:nvSpPr>
              <p:cNvPr id="26" name="TextBox 25"/>
              <p:cNvSpPr txBox="1"/>
              <p:nvPr/>
            </p:nvSpPr>
            <p:spPr>
              <a:xfrm>
                <a:off x="69105" y="2429536"/>
                <a:ext cx="1219200" cy="246221"/>
              </a:xfrm>
              <a:prstGeom prst="rect">
                <a:avLst/>
              </a:prstGeom>
              <a:noFill/>
            </p:spPr>
            <p:txBody>
              <a:bodyPr wrap="square" rtlCol="0">
                <a:spAutoFit/>
              </a:bodyPr>
              <a:lstStyle/>
              <a:p>
                <a:r>
                  <a:rPr lang="en-US" sz="1000" dirty="0" smtClean="0"/>
                  <a:t>Baja California Sur</a:t>
                </a:r>
                <a:endParaRPr lang="en-US" sz="1000" dirty="0"/>
              </a:p>
            </p:txBody>
          </p:sp>
          <p:sp>
            <p:nvSpPr>
              <p:cNvPr id="27" name="TextBox 26"/>
              <p:cNvSpPr txBox="1"/>
              <p:nvPr/>
            </p:nvSpPr>
            <p:spPr>
              <a:xfrm>
                <a:off x="2895600" y="3886200"/>
                <a:ext cx="914400" cy="246221"/>
              </a:xfrm>
              <a:prstGeom prst="rect">
                <a:avLst/>
              </a:prstGeom>
              <a:noFill/>
            </p:spPr>
            <p:txBody>
              <a:bodyPr wrap="square" rtlCol="0">
                <a:spAutoFit/>
              </a:bodyPr>
              <a:lstStyle/>
              <a:p>
                <a:r>
                  <a:rPr lang="en-US" sz="1000" b="1" dirty="0" smtClean="0"/>
                  <a:t>Nayarit</a:t>
                </a:r>
                <a:endParaRPr lang="en-US" sz="1000" b="1" dirty="0"/>
              </a:p>
            </p:txBody>
          </p:sp>
          <p:sp>
            <p:nvSpPr>
              <p:cNvPr id="28" name="TextBox 27"/>
              <p:cNvSpPr txBox="1"/>
              <p:nvPr/>
            </p:nvSpPr>
            <p:spPr>
              <a:xfrm>
                <a:off x="2743200" y="4391799"/>
                <a:ext cx="1371600" cy="430887"/>
              </a:xfrm>
              <a:prstGeom prst="rect">
                <a:avLst/>
              </a:prstGeom>
              <a:noFill/>
            </p:spPr>
            <p:txBody>
              <a:bodyPr wrap="square" rtlCol="0">
                <a:spAutoFit/>
              </a:bodyPr>
              <a:lstStyle/>
              <a:p>
                <a:r>
                  <a:rPr lang="en-US" sz="2200" b="1" dirty="0" smtClean="0">
                    <a:latin typeface="Broadway" pitchFamily="82" charset="0"/>
                  </a:rPr>
                  <a:t>Jalisco</a:t>
                </a:r>
                <a:endParaRPr lang="en-US" sz="2200" b="1" dirty="0">
                  <a:latin typeface="Broadway" pitchFamily="82" charset="0"/>
                </a:endParaRPr>
              </a:p>
            </p:txBody>
          </p:sp>
          <p:sp>
            <p:nvSpPr>
              <p:cNvPr id="29" name="TextBox 28"/>
              <p:cNvSpPr txBox="1"/>
              <p:nvPr/>
            </p:nvSpPr>
            <p:spPr>
              <a:xfrm>
                <a:off x="4038600" y="4800600"/>
                <a:ext cx="914400" cy="276999"/>
              </a:xfrm>
              <a:prstGeom prst="rect">
                <a:avLst/>
              </a:prstGeom>
              <a:noFill/>
            </p:spPr>
            <p:txBody>
              <a:bodyPr wrap="square" rtlCol="0">
                <a:spAutoFit/>
              </a:bodyPr>
              <a:lstStyle/>
              <a:p>
                <a:r>
                  <a:rPr lang="en-US" sz="1200" b="1" smtClean="0"/>
                  <a:t>Michoacán</a:t>
                </a:r>
                <a:endParaRPr lang="en-US" sz="1200" b="1"/>
              </a:p>
            </p:txBody>
          </p:sp>
          <p:sp>
            <p:nvSpPr>
              <p:cNvPr id="30" name="TextBox 29"/>
              <p:cNvSpPr txBox="1"/>
              <p:nvPr/>
            </p:nvSpPr>
            <p:spPr>
              <a:xfrm>
                <a:off x="3048000" y="4904601"/>
                <a:ext cx="1219200" cy="400110"/>
              </a:xfrm>
              <a:prstGeom prst="rect">
                <a:avLst/>
              </a:prstGeom>
              <a:noFill/>
            </p:spPr>
            <p:txBody>
              <a:bodyPr wrap="square" rtlCol="0">
                <a:spAutoFit/>
              </a:bodyPr>
              <a:lstStyle/>
              <a:p>
                <a:r>
                  <a:rPr lang="en-US" sz="2000" b="1" dirty="0" smtClean="0">
                    <a:latin typeface="Georgia" pitchFamily="18" charset="0"/>
                  </a:rPr>
                  <a:t>Colima</a:t>
                </a:r>
                <a:endParaRPr lang="en-US" sz="2000" b="1" dirty="0">
                  <a:latin typeface="Georgia" pitchFamily="18" charset="0"/>
                </a:endParaRPr>
              </a:p>
            </p:txBody>
          </p:sp>
          <p:sp>
            <p:nvSpPr>
              <p:cNvPr id="31" name="TextBox 30"/>
              <p:cNvSpPr txBox="1"/>
              <p:nvPr/>
            </p:nvSpPr>
            <p:spPr>
              <a:xfrm>
                <a:off x="6237768" y="5237754"/>
                <a:ext cx="762000" cy="246221"/>
              </a:xfrm>
              <a:prstGeom prst="rect">
                <a:avLst/>
              </a:prstGeom>
              <a:noFill/>
            </p:spPr>
            <p:txBody>
              <a:bodyPr wrap="square" rtlCol="0">
                <a:spAutoFit/>
              </a:bodyPr>
              <a:lstStyle/>
              <a:p>
                <a:r>
                  <a:rPr lang="en-US" sz="1000" dirty="0" smtClean="0"/>
                  <a:t>Veracruz</a:t>
                </a:r>
                <a:endParaRPr lang="en-US" sz="1000" dirty="0"/>
              </a:p>
            </p:txBody>
          </p:sp>
          <p:sp>
            <p:nvSpPr>
              <p:cNvPr id="32" name="TextBox 31"/>
              <p:cNvSpPr txBox="1"/>
              <p:nvPr/>
            </p:nvSpPr>
            <p:spPr>
              <a:xfrm>
                <a:off x="5225901" y="4953000"/>
                <a:ext cx="1219200" cy="400110"/>
              </a:xfrm>
              <a:prstGeom prst="rect">
                <a:avLst/>
              </a:prstGeom>
              <a:noFill/>
            </p:spPr>
            <p:txBody>
              <a:bodyPr wrap="square" rtlCol="0">
                <a:spAutoFit/>
              </a:bodyPr>
              <a:lstStyle/>
              <a:p>
                <a:r>
                  <a:rPr lang="en-US" b="1" dirty="0" smtClean="0">
                    <a:latin typeface="Georgia" pitchFamily="18" charset="0"/>
                  </a:rPr>
                  <a:t> </a:t>
                </a:r>
                <a:r>
                  <a:rPr lang="en-US" sz="2000" b="1" dirty="0" smtClean="0">
                    <a:latin typeface="Georgia" pitchFamily="18" charset="0"/>
                  </a:rPr>
                  <a:t>Puebla</a:t>
                </a:r>
                <a:endParaRPr lang="en-US" sz="2000" b="1" dirty="0">
                  <a:latin typeface="Georgia" pitchFamily="18" charset="0"/>
                </a:endParaRPr>
              </a:p>
            </p:txBody>
          </p:sp>
          <p:sp>
            <p:nvSpPr>
              <p:cNvPr id="34" name="TextBox 33"/>
              <p:cNvSpPr txBox="1"/>
              <p:nvPr/>
            </p:nvSpPr>
            <p:spPr>
              <a:xfrm>
                <a:off x="3962400" y="4086999"/>
                <a:ext cx="1752600" cy="369332"/>
              </a:xfrm>
              <a:prstGeom prst="rect">
                <a:avLst/>
              </a:prstGeom>
              <a:noFill/>
            </p:spPr>
            <p:txBody>
              <a:bodyPr wrap="square" rtlCol="0">
                <a:spAutoFit/>
              </a:bodyPr>
              <a:lstStyle/>
              <a:p>
                <a:r>
                  <a:rPr lang="en-US" b="1" dirty="0" smtClean="0">
                    <a:latin typeface="Georgia" pitchFamily="18" charset="0"/>
                  </a:rPr>
                  <a:t>Guanajuato</a:t>
                </a:r>
                <a:endParaRPr lang="en-US" b="1" dirty="0">
                  <a:latin typeface="Georgia" pitchFamily="18" charset="0"/>
                </a:endParaRPr>
              </a:p>
            </p:txBody>
          </p:sp>
        </p:grpSp>
        <p:sp>
          <p:nvSpPr>
            <p:cNvPr id="9" name="TextBox 8"/>
            <p:cNvSpPr txBox="1"/>
            <p:nvPr/>
          </p:nvSpPr>
          <p:spPr>
            <a:xfrm>
              <a:off x="8229600" y="5015029"/>
              <a:ext cx="838200" cy="400110"/>
            </a:xfrm>
            <a:prstGeom prst="rect">
              <a:avLst/>
            </a:prstGeom>
            <a:noFill/>
          </p:spPr>
          <p:txBody>
            <a:bodyPr wrap="square" rtlCol="0">
              <a:spAutoFit/>
            </a:bodyPr>
            <a:lstStyle/>
            <a:p>
              <a:r>
                <a:rPr lang="en-US" sz="1000" b="1" dirty="0" smtClean="0"/>
                <a:t>Quintana   </a:t>
              </a:r>
              <a:r>
                <a:rPr lang="en-US" sz="1000" b="1" dirty="0" err="1" smtClean="0"/>
                <a:t>Roo</a:t>
              </a:r>
              <a:endParaRPr lang="en-US" sz="1000" b="1" dirty="0"/>
            </a:p>
          </p:txBody>
        </p:sp>
      </p:grpSp>
      <p:sp>
        <p:nvSpPr>
          <p:cNvPr id="41" name="Rectangle 40"/>
          <p:cNvSpPr/>
          <p:nvPr/>
        </p:nvSpPr>
        <p:spPr>
          <a:xfrm>
            <a:off x="240181" y="3835237"/>
            <a:ext cx="520598" cy="2545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7 -9</a:t>
            </a:r>
            <a:endParaRPr lang="en-US" sz="1100" b="1" dirty="0"/>
          </a:p>
        </p:txBody>
      </p:sp>
      <p:sp>
        <p:nvSpPr>
          <p:cNvPr id="42" name="Rectangle 41"/>
          <p:cNvSpPr/>
          <p:nvPr/>
        </p:nvSpPr>
        <p:spPr>
          <a:xfrm>
            <a:off x="247496" y="4152978"/>
            <a:ext cx="513283" cy="2528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4 – 6</a:t>
            </a:r>
            <a:endParaRPr lang="en-US" sz="1100" b="1" dirty="0">
              <a:solidFill>
                <a:schemeClr val="tx1"/>
              </a:solidFill>
            </a:endParaRPr>
          </a:p>
        </p:txBody>
      </p:sp>
      <p:sp>
        <p:nvSpPr>
          <p:cNvPr id="43" name="Rectangle 42"/>
          <p:cNvSpPr/>
          <p:nvPr/>
        </p:nvSpPr>
        <p:spPr>
          <a:xfrm>
            <a:off x="247496" y="4463605"/>
            <a:ext cx="542544" cy="21288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1</a:t>
            </a:r>
            <a:r>
              <a:rPr lang="en-US" sz="1100" b="1" dirty="0" smtClean="0">
                <a:solidFill>
                  <a:schemeClr val="tx1"/>
                </a:solidFill>
              </a:rPr>
              <a:t> – 3</a:t>
            </a:r>
            <a:endParaRPr lang="en-US" sz="1100" b="1" dirty="0">
              <a:solidFill>
                <a:schemeClr val="tx1"/>
              </a:solidFill>
            </a:endParaRPr>
          </a:p>
        </p:txBody>
      </p:sp>
      <p:cxnSp>
        <p:nvCxnSpPr>
          <p:cNvPr id="45" name="Straight Connector 44"/>
          <p:cNvCxnSpPr/>
          <p:nvPr/>
        </p:nvCxnSpPr>
        <p:spPr>
          <a:xfrm flipV="1">
            <a:off x="5236534" y="4323717"/>
            <a:ext cx="944526" cy="93917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106629" y="4123662"/>
            <a:ext cx="1755609" cy="400110"/>
          </a:xfrm>
          <a:prstGeom prst="rect">
            <a:avLst/>
          </a:prstGeom>
        </p:spPr>
        <p:txBody>
          <a:bodyPr wrap="none">
            <a:spAutoFit/>
          </a:bodyPr>
          <a:lstStyle/>
          <a:p>
            <a:pPr marL="228600" indent="-228600"/>
            <a:r>
              <a:rPr lang="en-US" sz="2000" b="1" dirty="0" smtClean="0">
                <a:latin typeface="Broadway" pitchFamily="82" charset="0"/>
              </a:rPr>
              <a:t>Mexico City</a:t>
            </a:r>
          </a:p>
        </p:txBody>
      </p:sp>
      <p:cxnSp>
        <p:nvCxnSpPr>
          <p:cNvPr id="47" name="Straight Connector 46"/>
          <p:cNvCxnSpPr/>
          <p:nvPr/>
        </p:nvCxnSpPr>
        <p:spPr>
          <a:xfrm flipV="1">
            <a:off x="5082365" y="4008474"/>
            <a:ext cx="1095151" cy="1155187"/>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127895" y="3772790"/>
            <a:ext cx="2242409" cy="400110"/>
          </a:xfrm>
          <a:prstGeom prst="rect">
            <a:avLst/>
          </a:prstGeom>
        </p:spPr>
        <p:txBody>
          <a:bodyPr wrap="none">
            <a:spAutoFit/>
          </a:bodyPr>
          <a:lstStyle/>
          <a:p>
            <a:pPr marL="228600" indent="-228600"/>
            <a:r>
              <a:rPr lang="en-US" sz="2000" b="1" dirty="0" smtClean="0">
                <a:latin typeface="Broadway" pitchFamily="82" charset="0"/>
              </a:rPr>
              <a:t>State of Mexico</a:t>
            </a:r>
          </a:p>
        </p:txBody>
      </p:sp>
      <p:cxnSp>
        <p:nvCxnSpPr>
          <p:cNvPr id="49" name="Straight Connector 48"/>
          <p:cNvCxnSpPr/>
          <p:nvPr/>
        </p:nvCxnSpPr>
        <p:spPr>
          <a:xfrm flipV="1">
            <a:off x="4954772" y="3429000"/>
            <a:ext cx="1293628" cy="1366284"/>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172200" y="3048000"/>
            <a:ext cx="1722331" cy="430887"/>
          </a:xfrm>
          <a:prstGeom prst="rect">
            <a:avLst/>
          </a:prstGeom>
        </p:spPr>
        <p:txBody>
          <a:bodyPr wrap="none">
            <a:spAutoFit/>
          </a:bodyPr>
          <a:lstStyle/>
          <a:p>
            <a:pPr marL="228600" indent="-228600"/>
            <a:r>
              <a:rPr lang="en-US" sz="2200" b="1" dirty="0" smtClean="0">
                <a:latin typeface="Broadway" pitchFamily="82" charset="0"/>
                <a:cs typeface="Aharoni" pitchFamily="2" charset="-79"/>
              </a:rPr>
              <a:t>Querétaro</a:t>
            </a:r>
          </a:p>
        </p:txBody>
      </p:sp>
      <p:sp>
        <p:nvSpPr>
          <p:cNvPr id="52" name="TextBox 51"/>
          <p:cNvSpPr txBox="1"/>
          <p:nvPr/>
        </p:nvSpPr>
        <p:spPr>
          <a:xfrm>
            <a:off x="218237" y="5387731"/>
            <a:ext cx="1172471" cy="384721"/>
          </a:xfrm>
          <a:prstGeom prst="rect">
            <a:avLst/>
          </a:prstGeom>
        </p:spPr>
        <p:txBody>
          <a:bodyPr wrap="square">
            <a:spAutoFit/>
          </a:bodyPr>
          <a:lstStyle/>
          <a:p>
            <a:pPr marL="228600" indent="-228600"/>
            <a:r>
              <a:rPr lang="en-US" sz="1900" b="1" dirty="0" smtClean="0">
                <a:latin typeface="Broadway" pitchFamily="82" charset="0"/>
                <a:cs typeface="Aharoni" pitchFamily="2" charset="-79"/>
              </a:rPr>
              <a:t>7 states</a:t>
            </a:r>
          </a:p>
        </p:txBody>
      </p:sp>
      <p:sp>
        <p:nvSpPr>
          <p:cNvPr id="53" name="TextBox 52"/>
          <p:cNvSpPr txBox="1"/>
          <p:nvPr/>
        </p:nvSpPr>
        <p:spPr>
          <a:xfrm>
            <a:off x="218237" y="5610106"/>
            <a:ext cx="1311460" cy="353943"/>
          </a:xfrm>
          <a:prstGeom prst="rect">
            <a:avLst/>
          </a:prstGeom>
        </p:spPr>
        <p:txBody>
          <a:bodyPr wrap="square">
            <a:spAutoFit/>
          </a:bodyPr>
          <a:lstStyle/>
          <a:p>
            <a:pPr marL="228600" indent="-228600"/>
            <a:r>
              <a:rPr lang="en-US" sz="1700" b="1" dirty="0" smtClean="0">
                <a:latin typeface="Georgia" pitchFamily="18" charset="0"/>
                <a:cs typeface="Aharoni" pitchFamily="2" charset="-79"/>
              </a:rPr>
              <a:t>5-6 states</a:t>
            </a:r>
          </a:p>
        </p:txBody>
      </p:sp>
      <p:sp>
        <p:nvSpPr>
          <p:cNvPr id="54" name="TextBox 53"/>
          <p:cNvSpPr txBox="1"/>
          <p:nvPr/>
        </p:nvSpPr>
        <p:spPr>
          <a:xfrm>
            <a:off x="218237" y="5851108"/>
            <a:ext cx="1113949" cy="323165"/>
          </a:xfrm>
          <a:prstGeom prst="rect">
            <a:avLst/>
          </a:prstGeom>
        </p:spPr>
        <p:txBody>
          <a:bodyPr wrap="square">
            <a:spAutoFit/>
          </a:bodyPr>
          <a:lstStyle/>
          <a:p>
            <a:pPr marL="228600" indent="-228600"/>
            <a:r>
              <a:rPr lang="en-US" sz="1500" b="1" dirty="0" smtClean="0">
                <a:latin typeface="Rockwell Condensed" pitchFamily="18" charset="0"/>
                <a:cs typeface="Aharoni" pitchFamily="2" charset="-79"/>
              </a:rPr>
              <a:t>4 states</a:t>
            </a:r>
          </a:p>
        </p:txBody>
      </p:sp>
      <p:sp>
        <p:nvSpPr>
          <p:cNvPr id="55" name="TextBox 54"/>
          <p:cNvSpPr txBox="1"/>
          <p:nvPr/>
        </p:nvSpPr>
        <p:spPr>
          <a:xfrm>
            <a:off x="218237" y="6079708"/>
            <a:ext cx="1040802" cy="261610"/>
          </a:xfrm>
          <a:prstGeom prst="rect">
            <a:avLst/>
          </a:prstGeom>
        </p:spPr>
        <p:txBody>
          <a:bodyPr wrap="square">
            <a:spAutoFit/>
          </a:bodyPr>
          <a:lstStyle/>
          <a:p>
            <a:pPr marL="228600" indent="-228600"/>
            <a:r>
              <a:rPr lang="en-US" sz="1100" b="1" dirty="0" smtClean="0">
                <a:latin typeface="+mj-lt"/>
                <a:cs typeface="Aharoni" pitchFamily="2" charset="-79"/>
              </a:rPr>
              <a:t>3 states</a:t>
            </a:r>
          </a:p>
        </p:txBody>
      </p:sp>
      <p:sp>
        <p:nvSpPr>
          <p:cNvPr id="56" name="TextBox 55"/>
          <p:cNvSpPr txBox="1"/>
          <p:nvPr/>
        </p:nvSpPr>
        <p:spPr>
          <a:xfrm>
            <a:off x="218237" y="6221012"/>
            <a:ext cx="1165160" cy="230832"/>
          </a:xfrm>
          <a:prstGeom prst="rect">
            <a:avLst/>
          </a:prstGeom>
        </p:spPr>
        <p:txBody>
          <a:bodyPr wrap="square">
            <a:spAutoFit/>
          </a:bodyPr>
          <a:lstStyle/>
          <a:p>
            <a:pPr marL="228600" indent="-228600"/>
            <a:r>
              <a:rPr lang="en-US" sz="900" b="1" dirty="0" smtClean="0">
                <a:latin typeface="+mj-lt"/>
                <a:cs typeface="Aharoni" pitchFamily="2" charset="-79"/>
              </a:rPr>
              <a:t>2 states</a:t>
            </a:r>
          </a:p>
        </p:txBody>
      </p:sp>
      <p:sp>
        <p:nvSpPr>
          <p:cNvPr id="57" name="Rectangle 56"/>
          <p:cNvSpPr/>
          <p:nvPr/>
        </p:nvSpPr>
        <p:spPr>
          <a:xfrm>
            <a:off x="3658903" y="6019432"/>
            <a:ext cx="803040" cy="307777"/>
          </a:xfrm>
          <a:prstGeom prst="rect">
            <a:avLst/>
          </a:prstGeom>
        </p:spPr>
        <p:txBody>
          <a:bodyPr wrap="none">
            <a:spAutoFit/>
          </a:bodyPr>
          <a:lstStyle/>
          <a:p>
            <a:r>
              <a:rPr lang="en-US" sz="1400" b="1" dirty="0" smtClean="0"/>
              <a:t>Morelos</a:t>
            </a:r>
            <a:endParaRPr lang="en-US" sz="1400" dirty="0"/>
          </a:p>
        </p:txBody>
      </p:sp>
      <p:cxnSp>
        <p:nvCxnSpPr>
          <p:cNvPr id="58" name="Straight Connector 57"/>
          <p:cNvCxnSpPr/>
          <p:nvPr/>
        </p:nvCxnSpPr>
        <p:spPr>
          <a:xfrm flipV="1">
            <a:off x="4306186" y="5486400"/>
            <a:ext cx="818707" cy="595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80320" y="4667693"/>
            <a:ext cx="565299" cy="534952"/>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087622" y="4530875"/>
            <a:ext cx="693395" cy="276999"/>
          </a:xfrm>
          <a:prstGeom prst="rect">
            <a:avLst/>
          </a:prstGeom>
        </p:spPr>
        <p:txBody>
          <a:bodyPr wrap="none">
            <a:spAutoFit/>
          </a:bodyPr>
          <a:lstStyle/>
          <a:p>
            <a:r>
              <a:rPr lang="en-US" sz="1200" b="1" dirty="0" smtClean="0"/>
              <a:t>Tlaxcala</a:t>
            </a:r>
            <a:endParaRPr lang="en-US" sz="1200" dirty="0"/>
          </a:p>
        </p:txBody>
      </p:sp>
      <p:sp>
        <p:nvSpPr>
          <p:cNvPr id="69" name="Rectangle 68"/>
          <p:cNvSpPr/>
          <p:nvPr/>
        </p:nvSpPr>
        <p:spPr>
          <a:xfrm>
            <a:off x="5854255" y="2393727"/>
            <a:ext cx="1293880" cy="307777"/>
          </a:xfrm>
          <a:prstGeom prst="rect">
            <a:avLst/>
          </a:prstGeom>
        </p:spPr>
        <p:txBody>
          <a:bodyPr wrap="none">
            <a:spAutoFit/>
          </a:bodyPr>
          <a:lstStyle/>
          <a:p>
            <a:r>
              <a:rPr lang="en-US" sz="1400" b="1" dirty="0" smtClean="0"/>
              <a:t>Aguascalientes</a:t>
            </a:r>
            <a:endParaRPr lang="en-US" sz="1400" dirty="0"/>
          </a:p>
        </p:txBody>
      </p:sp>
      <p:cxnSp>
        <p:nvCxnSpPr>
          <p:cNvPr id="70" name="Straight Connector 69"/>
          <p:cNvCxnSpPr/>
          <p:nvPr/>
        </p:nvCxnSpPr>
        <p:spPr>
          <a:xfrm flipH="1">
            <a:off x="4178598" y="2658140"/>
            <a:ext cx="1711839" cy="1699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266664" y="3753293"/>
            <a:ext cx="964015" cy="1052385"/>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32866" y="4743442"/>
            <a:ext cx="549859" cy="24759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0</a:t>
            </a:r>
            <a:endParaRPr lang="en-US" sz="1100" b="1" dirty="0">
              <a:solidFill>
                <a:schemeClr val="tx1"/>
              </a:solidFill>
            </a:endParaRPr>
          </a:p>
        </p:txBody>
      </p:sp>
      <p:sp>
        <p:nvSpPr>
          <p:cNvPr id="59" name="Rectangle 58"/>
          <p:cNvSpPr/>
          <p:nvPr/>
        </p:nvSpPr>
        <p:spPr>
          <a:xfrm>
            <a:off x="138987" y="3465862"/>
            <a:ext cx="811989" cy="398659"/>
          </a:xfrm>
          <a:prstGeom prst="rect">
            <a:avLst/>
          </a:prstGeom>
        </p:spPr>
        <p:txBody>
          <a:bodyPr wrap="square">
            <a:spAutoFit/>
          </a:bodyPr>
          <a:lstStyle/>
          <a:p>
            <a:r>
              <a:rPr lang="en-US" sz="1000" dirty="0" smtClean="0"/>
              <a:t># of states contacted </a:t>
            </a:r>
            <a:endParaRPr lang="en-US" sz="1000" dirty="0"/>
          </a:p>
        </p:txBody>
      </p:sp>
      <p:sp>
        <p:nvSpPr>
          <p:cNvPr id="60" name="Rectangle 59"/>
          <p:cNvSpPr/>
          <p:nvPr/>
        </p:nvSpPr>
        <p:spPr>
          <a:xfrm>
            <a:off x="218237" y="5221059"/>
            <a:ext cx="864415" cy="246221"/>
          </a:xfrm>
          <a:prstGeom prst="rect">
            <a:avLst/>
          </a:prstGeom>
        </p:spPr>
        <p:txBody>
          <a:bodyPr wrap="square">
            <a:spAutoFit/>
          </a:bodyPr>
          <a:lstStyle/>
          <a:p>
            <a:r>
              <a:rPr lang="en-US" sz="1000" dirty="0" smtClean="0"/>
              <a:t>Consulted by </a:t>
            </a:r>
            <a:endParaRPr lang="en-US" sz="1000" dirty="0"/>
          </a:p>
        </p:txBody>
      </p:sp>
      <p:sp>
        <p:nvSpPr>
          <p:cNvPr id="8" name="TextBox 7"/>
          <p:cNvSpPr txBox="1"/>
          <p:nvPr/>
        </p:nvSpPr>
        <p:spPr>
          <a:xfrm>
            <a:off x="202007" y="6579896"/>
            <a:ext cx="2917371" cy="246221"/>
          </a:xfrm>
          <a:prstGeom prst="rect">
            <a:avLst/>
          </a:prstGeom>
          <a:noFill/>
        </p:spPr>
        <p:txBody>
          <a:bodyPr wrap="square" rtlCol="0">
            <a:spAutoFit/>
          </a:bodyPr>
          <a:lstStyle/>
          <a:p>
            <a:r>
              <a:rPr lang="en-US" sz="1000" i="1" dirty="0" smtClean="0"/>
              <a:t>Source: Doing Business in Mexico 2012</a:t>
            </a:r>
            <a:endParaRPr lang="en-US" sz="1000" i="1" dirty="0"/>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448" y="195193"/>
            <a:ext cx="1278303" cy="1159014"/>
          </a:xfrm>
          <a:prstGeom prst="rect">
            <a:avLst/>
          </a:prstGeom>
        </p:spPr>
      </p:pic>
      <p:sp>
        <p:nvSpPr>
          <p:cNvPr id="2" name="Oval 1"/>
          <p:cNvSpPr/>
          <p:nvPr/>
        </p:nvSpPr>
        <p:spPr>
          <a:xfrm>
            <a:off x="69105" y="3429000"/>
            <a:ext cx="804862" cy="158602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82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916797854"/>
              </p:ext>
            </p:extLst>
          </p:nvPr>
        </p:nvGraphicFramePr>
        <p:xfrm>
          <a:off x="74068" y="1493291"/>
          <a:ext cx="7304567" cy="4742121"/>
        </p:xfrm>
        <a:graphic>
          <a:graphicData uri="http://schemas.openxmlformats.org/drawingml/2006/chart">
            <c:chart xmlns:c="http://schemas.openxmlformats.org/drawingml/2006/chart" xmlns:r="http://schemas.openxmlformats.org/officeDocument/2006/relationships" r:id="rId3"/>
          </a:graphicData>
        </a:graphic>
      </p:graphicFrame>
      <p:sp>
        <p:nvSpPr>
          <p:cNvPr id="2" name="Down Arrow 1"/>
          <p:cNvSpPr/>
          <p:nvPr/>
        </p:nvSpPr>
        <p:spPr>
          <a:xfrm>
            <a:off x="3359529" y="2723797"/>
            <a:ext cx="744279" cy="1307805"/>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Down Arrow 13"/>
          <p:cNvSpPr/>
          <p:nvPr/>
        </p:nvSpPr>
        <p:spPr>
          <a:xfrm>
            <a:off x="5680971" y="2206007"/>
            <a:ext cx="744279" cy="128016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Down Arrow 14"/>
          <p:cNvSpPr/>
          <p:nvPr/>
        </p:nvSpPr>
        <p:spPr>
          <a:xfrm>
            <a:off x="1013278" y="4482051"/>
            <a:ext cx="744279" cy="292608"/>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TextBox 2"/>
          <p:cNvSpPr txBox="1"/>
          <p:nvPr/>
        </p:nvSpPr>
        <p:spPr>
          <a:xfrm>
            <a:off x="1158588" y="4162058"/>
            <a:ext cx="467833" cy="338554"/>
          </a:xfrm>
          <a:prstGeom prst="rect">
            <a:avLst/>
          </a:prstGeom>
          <a:noFill/>
        </p:spPr>
        <p:txBody>
          <a:bodyPr wrap="square" rtlCol="0">
            <a:spAutoFit/>
          </a:bodyPr>
          <a:lstStyle/>
          <a:p>
            <a:r>
              <a:rPr lang="en-US" sz="1600" b="1" dirty="0" smtClean="0">
                <a:solidFill>
                  <a:srgbClr val="FFC000"/>
                </a:solidFill>
                <a:latin typeface="Arial" pitchFamily="34" charset="0"/>
                <a:cs typeface="Arial" pitchFamily="34" charset="0"/>
              </a:rPr>
              <a:t>10</a:t>
            </a:r>
            <a:endParaRPr lang="en-US" sz="1600" b="1" dirty="0">
              <a:solidFill>
                <a:srgbClr val="FFC000"/>
              </a:solidFill>
              <a:latin typeface="Arial" pitchFamily="34" charset="0"/>
              <a:cs typeface="Arial" pitchFamily="34" charset="0"/>
            </a:endParaRPr>
          </a:p>
        </p:txBody>
      </p:sp>
      <p:sp>
        <p:nvSpPr>
          <p:cNvPr id="16" name="TextBox 15"/>
          <p:cNvSpPr txBox="1"/>
          <p:nvPr/>
        </p:nvSpPr>
        <p:spPr>
          <a:xfrm>
            <a:off x="3497751" y="2429524"/>
            <a:ext cx="703455" cy="338554"/>
          </a:xfrm>
          <a:prstGeom prst="rect">
            <a:avLst/>
          </a:prstGeom>
          <a:noFill/>
        </p:spPr>
        <p:txBody>
          <a:bodyPr wrap="square" rtlCol="0">
            <a:spAutoFit/>
          </a:bodyPr>
          <a:lstStyle/>
          <a:p>
            <a:r>
              <a:rPr lang="en-US" sz="1600" b="1" dirty="0" smtClean="0">
                <a:solidFill>
                  <a:srgbClr val="FFC000"/>
                </a:solidFill>
                <a:latin typeface="Arial" pitchFamily="34" charset="0"/>
                <a:cs typeface="Arial" pitchFamily="34" charset="0"/>
              </a:rPr>
              <a:t>22.3</a:t>
            </a:r>
            <a:endParaRPr lang="en-US" sz="1600" b="1" dirty="0">
              <a:solidFill>
                <a:srgbClr val="FFC000"/>
              </a:solidFill>
              <a:latin typeface="Arial" pitchFamily="34" charset="0"/>
              <a:cs typeface="Arial" pitchFamily="34" charset="0"/>
            </a:endParaRPr>
          </a:p>
        </p:txBody>
      </p:sp>
      <p:sp>
        <p:nvSpPr>
          <p:cNvPr id="17" name="TextBox 16"/>
          <p:cNvSpPr txBox="1"/>
          <p:nvPr/>
        </p:nvSpPr>
        <p:spPr>
          <a:xfrm>
            <a:off x="5847548" y="1919725"/>
            <a:ext cx="577702" cy="338554"/>
          </a:xfrm>
          <a:prstGeom prst="rect">
            <a:avLst/>
          </a:prstGeom>
          <a:noFill/>
        </p:spPr>
        <p:txBody>
          <a:bodyPr wrap="square" rtlCol="0">
            <a:spAutoFit/>
          </a:bodyPr>
          <a:lstStyle/>
          <a:p>
            <a:r>
              <a:rPr lang="en-US" sz="1600" b="1" dirty="0" smtClean="0">
                <a:solidFill>
                  <a:srgbClr val="FFC000"/>
                </a:solidFill>
                <a:latin typeface="Arial" pitchFamily="34" charset="0"/>
                <a:cs typeface="Arial" pitchFamily="34" charset="0"/>
              </a:rPr>
              <a:t>26</a:t>
            </a:r>
            <a:endParaRPr lang="en-US" sz="1600" b="1" dirty="0">
              <a:solidFill>
                <a:srgbClr val="FFC000"/>
              </a:solidFill>
              <a:latin typeface="Arial" pitchFamily="34" charset="0"/>
              <a:cs typeface="Arial" pitchFamily="34" charset="0"/>
            </a:endParaRPr>
          </a:p>
        </p:txBody>
      </p:sp>
      <p:sp>
        <p:nvSpPr>
          <p:cNvPr id="18" name="TextBox 17"/>
          <p:cNvSpPr txBox="1"/>
          <p:nvPr/>
        </p:nvSpPr>
        <p:spPr>
          <a:xfrm>
            <a:off x="6861191" y="2078763"/>
            <a:ext cx="1769454" cy="307777"/>
          </a:xfrm>
          <a:prstGeom prst="rect">
            <a:avLst/>
          </a:prstGeom>
          <a:noFill/>
          <a:ln>
            <a:noFill/>
          </a:ln>
        </p:spPr>
        <p:txBody>
          <a:bodyPr wrap="square" rtlCol="0">
            <a:spAutoFit/>
          </a:bodyPr>
          <a:lstStyle/>
          <a:p>
            <a:r>
              <a:rPr lang="en-US" sz="1400" b="1" dirty="0" smtClean="0">
                <a:solidFill>
                  <a:srgbClr val="FFC000"/>
                </a:solidFill>
                <a:latin typeface="Arial" pitchFamily="34" charset="0"/>
                <a:cs typeface="Arial" pitchFamily="34" charset="0"/>
              </a:rPr>
              <a:t>SEE average 2008</a:t>
            </a:r>
            <a:endParaRPr lang="en-US" sz="1400" b="1" dirty="0">
              <a:solidFill>
                <a:srgbClr val="FFC000"/>
              </a:solidFill>
              <a:latin typeface="Arial" pitchFamily="34" charset="0"/>
              <a:cs typeface="Arial" pitchFamily="34" charset="0"/>
            </a:endParaRPr>
          </a:p>
        </p:txBody>
      </p:sp>
      <p:sp>
        <p:nvSpPr>
          <p:cNvPr id="31" name="TextBox 30"/>
          <p:cNvSpPr txBox="1"/>
          <p:nvPr/>
        </p:nvSpPr>
        <p:spPr>
          <a:xfrm>
            <a:off x="6861191" y="3328092"/>
            <a:ext cx="1872145" cy="307777"/>
          </a:xfrm>
          <a:prstGeom prst="rect">
            <a:avLst/>
          </a:prstGeom>
          <a:noFill/>
        </p:spPr>
        <p:txBody>
          <a:bodyPr wrap="square" rtlCol="0">
            <a:spAutoFit/>
          </a:bodyPr>
          <a:lstStyle/>
          <a:p>
            <a:r>
              <a:rPr lang="en-US" sz="1400" b="1" dirty="0" smtClean="0">
                <a:solidFill>
                  <a:schemeClr val="accent1">
                    <a:lumMod val="50000"/>
                  </a:schemeClr>
                </a:solidFill>
                <a:latin typeface="Arial" pitchFamily="34" charset="0"/>
                <a:cs typeface="Arial" pitchFamily="34" charset="0"/>
              </a:rPr>
              <a:t>SEE average 2011</a:t>
            </a:r>
            <a:endParaRPr lang="en-US" sz="1400" b="1" dirty="0">
              <a:solidFill>
                <a:schemeClr val="accent1">
                  <a:lumMod val="50000"/>
                </a:schemeClr>
              </a:solidFill>
              <a:latin typeface="Arial" pitchFamily="34" charset="0"/>
              <a:cs typeface="Arial" pitchFamily="34" charset="0"/>
            </a:endParaRPr>
          </a:p>
        </p:txBody>
      </p:sp>
      <p:sp>
        <p:nvSpPr>
          <p:cNvPr id="39" name="TextBox 38"/>
          <p:cNvSpPr txBox="1"/>
          <p:nvPr/>
        </p:nvSpPr>
        <p:spPr>
          <a:xfrm>
            <a:off x="673173" y="1489136"/>
            <a:ext cx="7891161" cy="307777"/>
          </a:xfrm>
          <a:prstGeom prst="rect">
            <a:avLst/>
          </a:prstGeom>
          <a:noFill/>
        </p:spPr>
        <p:txBody>
          <a:bodyPr wrap="square" rtlCol="0">
            <a:spAutoFit/>
          </a:bodyPr>
          <a:lstStyle/>
          <a:p>
            <a:r>
              <a:rPr lang="en-US" sz="1400" dirty="0" smtClean="0">
                <a:latin typeface="Arial" pitchFamily="34" charset="0"/>
                <a:cs typeface="Arial" pitchFamily="34" charset="0"/>
              </a:rPr>
              <a:t>Starting a business indicator, South East Europe (SEE), as measured in 2008 and 2011</a:t>
            </a:r>
            <a:endParaRPr lang="en-US" sz="1400" dirty="0">
              <a:latin typeface="Arial" pitchFamily="34" charset="0"/>
              <a:cs typeface="Arial" pitchFamily="34" charset="0"/>
            </a:endParaRPr>
          </a:p>
        </p:txBody>
      </p:sp>
      <p:sp>
        <p:nvSpPr>
          <p:cNvPr id="22" name="TextBox 21"/>
          <p:cNvSpPr txBox="1"/>
          <p:nvPr/>
        </p:nvSpPr>
        <p:spPr>
          <a:xfrm>
            <a:off x="138833" y="6477457"/>
            <a:ext cx="4311059" cy="246221"/>
          </a:xfrm>
          <a:prstGeom prst="rect">
            <a:avLst/>
          </a:prstGeom>
          <a:noFill/>
        </p:spPr>
        <p:txBody>
          <a:bodyPr wrap="square" rtlCol="0">
            <a:spAutoFit/>
          </a:bodyPr>
          <a:lstStyle/>
          <a:p>
            <a:r>
              <a:rPr lang="en-US" sz="1000" i="1" dirty="0" smtClean="0">
                <a:latin typeface="Arial" pitchFamily="34" charset="0"/>
                <a:cs typeface="Arial" pitchFamily="34" charset="0"/>
              </a:rPr>
              <a:t>Source: Doing Business in South East Europe 2011</a:t>
            </a:r>
            <a:endParaRPr lang="en-US" sz="1000" i="1" dirty="0">
              <a:latin typeface="Arial" pitchFamily="34" charset="0"/>
              <a:cs typeface="Arial" pitchFamily="34" charset="0"/>
            </a:endParaRPr>
          </a:p>
        </p:txBody>
      </p:sp>
      <p:cxnSp>
        <p:nvCxnSpPr>
          <p:cNvPr id="7" name="Straight Connector 6"/>
          <p:cNvCxnSpPr/>
          <p:nvPr/>
        </p:nvCxnSpPr>
        <p:spPr>
          <a:xfrm>
            <a:off x="928553" y="5072368"/>
            <a:ext cx="93268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61191" y="3607114"/>
            <a:ext cx="1838208" cy="307777"/>
          </a:xfrm>
          <a:prstGeom prst="rect">
            <a:avLst/>
          </a:prstGeom>
          <a:noFill/>
          <a:ln>
            <a:noFill/>
          </a:ln>
        </p:spPr>
        <p:txBody>
          <a:bodyPr wrap="square" rtlCol="0">
            <a:spAutoFit/>
          </a:bodyPr>
          <a:lstStyle/>
          <a:p>
            <a:r>
              <a:rPr lang="en-US" sz="1400" b="1" dirty="0" smtClean="0">
                <a:solidFill>
                  <a:schemeClr val="tx2">
                    <a:lumMod val="60000"/>
                    <a:lumOff val="40000"/>
                  </a:schemeClr>
                </a:solidFill>
                <a:latin typeface="Arial" pitchFamily="34" charset="0"/>
                <a:cs typeface="Arial" pitchFamily="34" charset="0"/>
              </a:rPr>
              <a:t>EU average 2011</a:t>
            </a:r>
            <a:endParaRPr lang="en-US" sz="1400" b="1" dirty="0">
              <a:solidFill>
                <a:schemeClr val="tx2">
                  <a:lumMod val="60000"/>
                  <a:lumOff val="40000"/>
                </a:schemeClr>
              </a:solidFill>
              <a:latin typeface="Arial" pitchFamily="34" charset="0"/>
              <a:cs typeface="Arial" pitchFamily="34" charset="0"/>
            </a:endParaRPr>
          </a:p>
        </p:txBody>
      </p:sp>
      <p:cxnSp>
        <p:nvCxnSpPr>
          <p:cNvPr id="25" name="Straight Connector 24"/>
          <p:cNvCxnSpPr/>
          <p:nvPr/>
        </p:nvCxnSpPr>
        <p:spPr>
          <a:xfrm>
            <a:off x="3255638" y="5107842"/>
            <a:ext cx="93268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92029" y="3745522"/>
            <a:ext cx="93268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21834" y="5057258"/>
            <a:ext cx="341340" cy="338554"/>
          </a:xfrm>
          <a:prstGeom prst="rect">
            <a:avLst/>
          </a:prstGeom>
          <a:noFill/>
          <a:ln>
            <a:noFill/>
          </a:ln>
        </p:spPr>
        <p:txBody>
          <a:bodyPr wrap="square" rtlCol="0">
            <a:spAutoFit/>
          </a:bodyPr>
          <a:lstStyle/>
          <a:p>
            <a:r>
              <a:rPr lang="en-US" sz="1600" b="1" dirty="0" smtClean="0">
                <a:solidFill>
                  <a:schemeClr val="tx2">
                    <a:lumMod val="60000"/>
                    <a:lumOff val="40000"/>
                  </a:schemeClr>
                </a:solidFill>
                <a:latin typeface="Arial" pitchFamily="34" charset="0"/>
                <a:cs typeface="Arial" pitchFamily="34" charset="0"/>
              </a:rPr>
              <a:t>6</a:t>
            </a:r>
          </a:p>
        </p:txBody>
      </p:sp>
      <p:sp>
        <p:nvSpPr>
          <p:cNvPr id="40" name="TextBox 39"/>
          <p:cNvSpPr txBox="1"/>
          <p:nvPr/>
        </p:nvSpPr>
        <p:spPr>
          <a:xfrm>
            <a:off x="3497751" y="5089157"/>
            <a:ext cx="510392" cy="338554"/>
          </a:xfrm>
          <a:prstGeom prst="rect">
            <a:avLst/>
          </a:prstGeom>
          <a:noFill/>
          <a:ln>
            <a:noFill/>
          </a:ln>
        </p:spPr>
        <p:txBody>
          <a:bodyPr wrap="square" rtlCol="0">
            <a:spAutoFit/>
          </a:bodyPr>
          <a:lstStyle/>
          <a:p>
            <a:r>
              <a:rPr lang="en-US" sz="1600" b="1" dirty="0" smtClean="0">
                <a:solidFill>
                  <a:schemeClr val="tx2">
                    <a:lumMod val="60000"/>
                    <a:lumOff val="40000"/>
                  </a:schemeClr>
                </a:solidFill>
                <a:latin typeface="Arial" pitchFamily="34" charset="0"/>
                <a:cs typeface="Arial" pitchFamily="34" charset="0"/>
              </a:rPr>
              <a:t>5.7</a:t>
            </a:r>
          </a:p>
        </p:txBody>
      </p:sp>
      <p:sp>
        <p:nvSpPr>
          <p:cNvPr id="41" name="TextBox 40"/>
          <p:cNvSpPr txBox="1"/>
          <p:nvPr/>
        </p:nvSpPr>
        <p:spPr>
          <a:xfrm>
            <a:off x="5817691" y="3719205"/>
            <a:ext cx="510392" cy="338554"/>
          </a:xfrm>
          <a:prstGeom prst="rect">
            <a:avLst/>
          </a:prstGeom>
          <a:noFill/>
          <a:ln>
            <a:noFill/>
          </a:ln>
        </p:spPr>
        <p:txBody>
          <a:bodyPr wrap="square" rtlCol="0">
            <a:spAutoFit/>
          </a:bodyPr>
          <a:lstStyle/>
          <a:p>
            <a:r>
              <a:rPr lang="en-US" sz="1600" b="1" dirty="0" smtClean="0">
                <a:solidFill>
                  <a:schemeClr val="tx2">
                    <a:lumMod val="60000"/>
                    <a:lumOff val="40000"/>
                  </a:schemeClr>
                </a:solidFill>
                <a:latin typeface="Arial" pitchFamily="34" charset="0"/>
                <a:cs typeface="Arial" pitchFamily="34" charset="0"/>
              </a:rPr>
              <a:t>15</a:t>
            </a:r>
          </a:p>
        </p:txBody>
      </p:sp>
      <p:cxnSp>
        <p:nvCxnSpPr>
          <p:cNvPr id="58" name="Straight Connector 57"/>
          <p:cNvCxnSpPr/>
          <p:nvPr/>
        </p:nvCxnSpPr>
        <p:spPr>
          <a:xfrm>
            <a:off x="6583650" y="2215162"/>
            <a:ext cx="341340" cy="0"/>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583650" y="3494660"/>
            <a:ext cx="34134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583650" y="3745628"/>
            <a:ext cx="341340" cy="0"/>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861191" y="5317364"/>
            <a:ext cx="2384411" cy="523220"/>
          </a:xfrm>
          <a:prstGeom prst="rect">
            <a:avLst/>
          </a:prstGeom>
        </p:spPr>
        <p:txBody>
          <a:bodyPr wrap="square">
            <a:spAutoFit/>
          </a:bodyPr>
          <a:lstStyle/>
          <a:p>
            <a:r>
              <a:rPr lang="en-US" sz="1400" b="1" dirty="0" smtClean="0">
                <a:solidFill>
                  <a:schemeClr val="accent3">
                    <a:lumMod val="50000"/>
                  </a:schemeClr>
                </a:solidFill>
                <a:latin typeface="Arial" pitchFamily="34" charset="0"/>
                <a:cs typeface="Arial" pitchFamily="34" charset="0"/>
              </a:rPr>
              <a:t>Best in SEE 2011: Skopje </a:t>
            </a:r>
          </a:p>
          <a:p>
            <a:r>
              <a:rPr lang="en-US" sz="1400" b="1" dirty="0" smtClean="0">
                <a:solidFill>
                  <a:schemeClr val="accent3">
                    <a:lumMod val="50000"/>
                  </a:schemeClr>
                </a:solidFill>
                <a:latin typeface="Arial" pitchFamily="34" charset="0"/>
                <a:cs typeface="Arial" pitchFamily="34" charset="0"/>
              </a:rPr>
              <a:t>(FYR Macedonia</a:t>
            </a:r>
            <a:r>
              <a:rPr lang="en-US" sz="1400" b="1" dirty="0">
                <a:solidFill>
                  <a:schemeClr val="accent3">
                    <a:lumMod val="50000"/>
                  </a:schemeClr>
                </a:solidFill>
                <a:latin typeface="Arial" pitchFamily="34" charset="0"/>
                <a:cs typeface="Arial" pitchFamily="34" charset="0"/>
              </a:rPr>
              <a:t>)</a:t>
            </a:r>
          </a:p>
        </p:txBody>
      </p:sp>
      <p:cxnSp>
        <p:nvCxnSpPr>
          <p:cNvPr id="26" name="Straight Connector 25"/>
          <p:cNvCxnSpPr/>
          <p:nvPr/>
        </p:nvCxnSpPr>
        <p:spPr>
          <a:xfrm>
            <a:off x="6576396" y="5523596"/>
            <a:ext cx="341340"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84775" y="5508976"/>
            <a:ext cx="93268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12035" y="5482659"/>
            <a:ext cx="510392" cy="338554"/>
          </a:xfrm>
          <a:prstGeom prst="rect">
            <a:avLst/>
          </a:prstGeom>
          <a:noFill/>
          <a:ln>
            <a:noFill/>
          </a:ln>
        </p:spPr>
        <p:txBody>
          <a:bodyPr wrap="square" rtlCol="0">
            <a:spAutoFit/>
          </a:bodyPr>
          <a:lstStyle/>
          <a:p>
            <a:r>
              <a:rPr lang="en-US" sz="1600" b="1" dirty="0" smtClean="0">
                <a:solidFill>
                  <a:schemeClr val="accent3"/>
                </a:solidFill>
                <a:latin typeface="Arial" pitchFamily="34" charset="0"/>
                <a:cs typeface="Arial" pitchFamily="34" charset="0"/>
              </a:rPr>
              <a:t>3</a:t>
            </a:r>
          </a:p>
        </p:txBody>
      </p:sp>
      <p:cxnSp>
        <p:nvCxnSpPr>
          <p:cNvPr id="32" name="Straight Connector 31"/>
          <p:cNvCxnSpPr/>
          <p:nvPr/>
        </p:nvCxnSpPr>
        <p:spPr>
          <a:xfrm>
            <a:off x="918527" y="5530750"/>
            <a:ext cx="93268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31273" y="5504433"/>
            <a:ext cx="510392" cy="338554"/>
          </a:xfrm>
          <a:prstGeom prst="rect">
            <a:avLst/>
          </a:prstGeom>
          <a:noFill/>
          <a:ln>
            <a:noFill/>
          </a:ln>
        </p:spPr>
        <p:txBody>
          <a:bodyPr wrap="square" rtlCol="0">
            <a:spAutoFit/>
          </a:bodyPr>
          <a:lstStyle/>
          <a:p>
            <a:r>
              <a:rPr lang="en-US" sz="1600" b="1" dirty="0" smtClean="0">
                <a:solidFill>
                  <a:schemeClr val="accent3"/>
                </a:solidFill>
                <a:latin typeface="Arial" pitchFamily="34" charset="0"/>
                <a:cs typeface="Arial" pitchFamily="34" charset="0"/>
              </a:rPr>
              <a:t>3</a:t>
            </a:r>
          </a:p>
        </p:txBody>
      </p:sp>
      <p:cxnSp>
        <p:nvCxnSpPr>
          <p:cNvPr id="34" name="Straight Connector 33"/>
          <p:cNvCxnSpPr/>
          <p:nvPr/>
        </p:nvCxnSpPr>
        <p:spPr>
          <a:xfrm>
            <a:off x="3255281" y="5733946"/>
            <a:ext cx="93268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80943" y="5460891"/>
            <a:ext cx="510392" cy="338554"/>
          </a:xfrm>
          <a:prstGeom prst="rect">
            <a:avLst/>
          </a:prstGeom>
          <a:noFill/>
          <a:ln>
            <a:noFill/>
          </a:ln>
        </p:spPr>
        <p:txBody>
          <a:bodyPr wrap="square" rtlCol="0">
            <a:spAutoFit/>
          </a:bodyPr>
          <a:lstStyle/>
          <a:p>
            <a:r>
              <a:rPr lang="en-US" sz="1600" b="1" dirty="0" smtClean="0">
                <a:solidFill>
                  <a:schemeClr val="accent3"/>
                </a:solidFill>
                <a:latin typeface="Arial" pitchFamily="34" charset="0"/>
                <a:cs typeface="Arial" pitchFamily="34" charset="0"/>
              </a:rPr>
              <a:t>1.5</a:t>
            </a:r>
          </a:p>
        </p:txBody>
      </p:sp>
      <p:sp>
        <p:nvSpPr>
          <p:cNvPr id="36" name="Rectangle 35"/>
          <p:cNvSpPr/>
          <p:nvPr/>
        </p:nvSpPr>
        <p:spPr>
          <a:xfrm>
            <a:off x="1949055" y="5376861"/>
            <a:ext cx="806726" cy="307777"/>
          </a:xfrm>
          <a:prstGeom prst="rect">
            <a:avLst/>
          </a:prstGeom>
        </p:spPr>
        <p:txBody>
          <a:bodyPr wrap="square">
            <a:spAutoFit/>
          </a:bodyPr>
          <a:lstStyle/>
          <a:p>
            <a:r>
              <a:rPr lang="en-US" sz="1400" b="1" dirty="0" smtClean="0">
                <a:solidFill>
                  <a:schemeClr val="accent3">
                    <a:lumMod val="50000"/>
                  </a:schemeClr>
                </a:solidFill>
                <a:latin typeface="Arial" pitchFamily="34" charset="0"/>
                <a:cs typeface="Arial" pitchFamily="34" charset="0"/>
              </a:rPr>
              <a:t>Skopje</a:t>
            </a:r>
            <a:endParaRPr lang="en-US" sz="1400" b="1" dirty="0">
              <a:solidFill>
                <a:schemeClr val="accent3">
                  <a:lumMod val="50000"/>
                </a:schemeClr>
              </a:solidFill>
              <a:latin typeface="Arial" pitchFamily="34" charset="0"/>
              <a:cs typeface="Arial" pitchFamily="34" charset="0"/>
            </a:endParaRPr>
          </a:p>
        </p:txBody>
      </p:sp>
      <p:sp>
        <p:nvSpPr>
          <p:cNvPr id="5" name="Rectangle 4"/>
          <p:cNvSpPr/>
          <p:nvPr/>
        </p:nvSpPr>
        <p:spPr>
          <a:xfrm>
            <a:off x="4255903" y="5415659"/>
            <a:ext cx="1392689" cy="523220"/>
          </a:xfrm>
          <a:prstGeom prst="rect">
            <a:avLst/>
          </a:prstGeom>
        </p:spPr>
        <p:txBody>
          <a:bodyPr wrap="square">
            <a:spAutoFit/>
          </a:bodyPr>
          <a:lstStyle/>
          <a:p>
            <a:r>
              <a:rPr lang="en-US" sz="1400" b="1" dirty="0" err="1">
                <a:solidFill>
                  <a:schemeClr val="accent3">
                    <a:lumMod val="50000"/>
                  </a:schemeClr>
                </a:solidFill>
                <a:latin typeface="Arial" pitchFamily="34" charset="0"/>
                <a:cs typeface="Arial" pitchFamily="34" charset="0"/>
              </a:rPr>
              <a:t>Pljevlja</a:t>
            </a:r>
            <a:r>
              <a:rPr lang="en-US" sz="1400" b="1" dirty="0">
                <a:solidFill>
                  <a:schemeClr val="accent3">
                    <a:lumMod val="50000"/>
                  </a:schemeClr>
                </a:solidFill>
                <a:latin typeface="Arial" pitchFamily="34" charset="0"/>
                <a:cs typeface="Arial" pitchFamily="34" charset="0"/>
              </a:rPr>
              <a:t> (Montenegro)</a:t>
            </a:r>
          </a:p>
        </p:txBody>
      </p:sp>
      <p:cxnSp>
        <p:nvCxnSpPr>
          <p:cNvPr id="37" name="Straight Connector 36"/>
          <p:cNvCxnSpPr/>
          <p:nvPr/>
        </p:nvCxnSpPr>
        <p:spPr>
          <a:xfrm>
            <a:off x="1866606" y="5530856"/>
            <a:ext cx="164592"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81592" y="5726798"/>
            <a:ext cx="164592"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pPr algn="ctr"/>
            <a:r>
              <a:rPr lang="en-US" dirty="0"/>
              <a:t>South East Europe improved business entry significantly from 2008 to </a:t>
            </a:r>
            <a:r>
              <a:rPr lang="en-US" dirty="0" smtClean="0"/>
              <a:t>2011</a:t>
            </a:r>
            <a:endParaRPr lang="en-US" dirty="0"/>
          </a:p>
        </p:txBody>
      </p:sp>
    </p:spTree>
    <p:extLst>
      <p:ext uri="{BB962C8B-B14F-4D97-AF65-F5344CB8AC3E}">
        <p14:creationId xmlns:p14="http://schemas.microsoft.com/office/powerpoint/2010/main" val="3172319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WB Doing Business 09-13">
      <a:dk1>
        <a:sysClr val="windowText" lastClr="000000"/>
      </a:dk1>
      <a:lt1>
        <a:sysClr val="window" lastClr="FFFFFF"/>
      </a:lt1>
      <a:dk2>
        <a:srgbClr val="002D74"/>
      </a:dk2>
      <a:lt2>
        <a:srgbClr val="EEECE1"/>
      </a:lt2>
      <a:accent1>
        <a:srgbClr val="002D74"/>
      </a:accent1>
      <a:accent2>
        <a:srgbClr val="7E1416"/>
      </a:accent2>
      <a:accent3>
        <a:srgbClr val="FFB81D"/>
      </a:accent3>
      <a:accent4>
        <a:srgbClr val="6158B0"/>
      </a:accent4>
      <a:accent5>
        <a:srgbClr val="808080"/>
      </a:accent5>
      <a:accent6>
        <a:srgbClr val="9B9F59"/>
      </a:accent6>
      <a:hlink>
        <a:srgbClr val="005FFF"/>
      </a:hlink>
      <a:folHlink>
        <a:srgbClr val="7E3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WB Doing Business 09-13">
      <a:dk1>
        <a:sysClr val="windowText" lastClr="000000"/>
      </a:dk1>
      <a:lt1>
        <a:sysClr val="window" lastClr="FFFFFF"/>
      </a:lt1>
      <a:dk2>
        <a:srgbClr val="002D74"/>
      </a:dk2>
      <a:lt2>
        <a:srgbClr val="EEECE1"/>
      </a:lt2>
      <a:accent1>
        <a:srgbClr val="002D74"/>
      </a:accent1>
      <a:accent2>
        <a:srgbClr val="7E1416"/>
      </a:accent2>
      <a:accent3>
        <a:srgbClr val="FFB81D"/>
      </a:accent3>
      <a:accent4>
        <a:srgbClr val="6158B0"/>
      </a:accent4>
      <a:accent5>
        <a:srgbClr val="808080"/>
      </a:accent5>
      <a:accent6>
        <a:srgbClr val="9B9F59"/>
      </a:accent6>
      <a:hlink>
        <a:srgbClr val="005FFF"/>
      </a:hlink>
      <a:folHlink>
        <a:srgbClr val="7E3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WB Doing Business 09-13">
      <a:dk1>
        <a:sysClr val="windowText" lastClr="000000"/>
      </a:dk1>
      <a:lt1>
        <a:sysClr val="window" lastClr="FFFFFF"/>
      </a:lt1>
      <a:dk2>
        <a:srgbClr val="002D74"/>
      </a:dk2>
      <a:lt2>
        <a:srgbClr val="EEECE1"/>
      </a:lt2>
      <a:accent1>
        <a:srgbClr val="002D74"/>
      </a:accent1>
      <a:accent2>
        <a:srgbClr val="7E1416"/>
      </a:accent2>
      <a:accent3>
        <a:srgbClr val="FFB81D"/>
      </a:accent3>
      <a:accent4>
        <a:srgbClr val="6158B0"/>
      </a:accent4>
      <a:accent5>
        <a:srgbClr val="808080"/>
      </a:accent5>
      <a:accent6>
        <a:srgbClr val="9B9F59"/>
      </a:accent6>
      <a:hlink>
        <a:srgbClr val="005FFF"/>
      </a:hlink>
      <a:folHlink>
        <a:srgbClr val="7E3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10031</TotalTime>
  <Words>1461</Words>
  <Application>Microsoft Office PowerPoint</Application>
  <PresentationFormat>On-screen Show (4:3)</PresentationFormat>
  <Paragraphs>354</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1_Office Theme</vt:lpstr>
      <vt:lpstr>Custom Design</vt:lpstr>
      <vt:lpstr>1_Custom Design</vt:lpstr>
      <vt:lpstr>Doing Business in Egypt 2014</vt:lpstr>
      <vt:lpstr>What does Doing Business measure?</vt:lpstr>
      <vt:lpstr>PowerPoint Presentation</vt:lpstr>
      <vt:lpstr>Low-income economies have narrowed the gap with the regulatory frontier the most since 2009</vt:lpstr>
      <vt:lpstr>What do Subnational reports add?</vt:lpstr>
      <vt:lpstr>Subnational Doing Business finds that the cost to deal with construction permits varies widely across cities within the same country or region</vt:lpstr>
      <vt:lpstr>PowerPoint Presentation</vt:lpstr>
      <vt:lpstr>Spontaneous exchanges of good practices among states in Mexico between 2009 and 2012</vt:lpstr>
      <vt:lpstr>South East Europe improved business entry significantly from 2008 to 2011</vt:lpstr>
      <vt:lpstr>Research on the effects of business regulations</vt:lpstr>
      <vt:lpstr>Doing Business in Egypt 2014</vt:lpstr>
      <vt:lpstr>Ease of obtaining information  on requirements and fees varies across locations</vt:lpstr>
      <vt:lpstr>Access to information is associated with greater trust in regulatory quality</vt:lpstr>
      <vt:lpstr>Key findings</vt:lpstr>
      <vt:lpstr>Success stories can be found across Egypt </vt:lpstr>
      <vt:lpstr>Starting a business: one-stop shops are  making it easier across cities</vt:lpstr>
      <vt:lpstr>Starting a Business across Egypt: as fast as in OECD High Income Economies</vt:lpstr>
      <vt:lpstr>Dealing with construction permits: wide variation in pre-construction approvals and inspections</vt:lpstr>
      <vt:lpstr>Registering property: time differences driven by the efficiency of local Real Estate Registries and coordination with Surveying Authority</vt:lpstr>
      <vt:lpstr>No need to reinvent the wheel:  successful examples of good practices found across Egypt</vt:lpstr>
      <vt:lpstr>Thank you! For more information: www.doingbusiness.org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Green</dc:creator>
  <cp:lastModifiedBy>Alessio Zanelli</cp:lastModifiedBy>
  <cp:revision>293</cp:revision>
  <cp:lastPrinted>2013-12-07T08:11:01Z</cp:lastPrinted>
  <dcterms:created xsi:type="dcterms:W3CDTF">2013-08-29T13:14:30Z</dcterms:created>
  <dcterms:modified xsi:type="dcterms:W3CDTF">2013-12-07T08:33:36Z</dcterms:modified>
</cp:coreProperties>
</file>